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4" r:id="rId8"/>
    <p:sldId id="265" r:id="rId9"/>
    <p:sldId id="266" r:id="rId10"/>
    <p:sldId id="267" r:id="rId11"/>
    <p:sldId id="268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</p:sldIdLst>
  <p:sldSz cx="9144000" cy="6858000" type="screen4x3"/>
  <p:notesSz cx="7099300" cy="10234613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D93571-5967-4BD3-87EE-C42399911AC4}" type="datetimeFigureOut">
              <a:rPr lang="th-TH" smtClean="0"/>
              <a:pPr/>
              <a:t>21/10/55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BA3226-20B0-448E-8414-31E11185ECE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468284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D93571-5967-4BD3-87EE-C42399911AC4}" type="datetimeFigureOut">
              <a:rPr lang="th-TH" smtClean="0"/>
              <a:pPr/>
              <a:t>21/10/55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BA3226-20B0-448E-8414-31E11185ECE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06875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D93571-5967-4BD3-87EE-C42399911AC4}" type="datetimeFigureOut">
              <a:rPr lang="th-TH" smtClean="0"/>
              <a:pPr/>
              <a:t>21/10/55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BA3226-20B0-448E-8414-31E11185ECE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844491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D93571-5967-4BD3-87EE-C42399911AC4}" type="datetimeFigureOut">
              <a:rPr lang="th-TH" smtClean="0"/>
              <a:pPr/>
              <a:t>21/10/55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BA3226-20B0-448E-8414-31E11185ECE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2192461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D93571-5967-4BD3-87EE-C42399911AC4}" type="datetimeFigureOut">
              <a:rPr lang="th-TH" smtClean="0"/>
              <a:pPr/>
              <a:t>21/10/55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BA3226-20B0-448E-8414-31E11185ECE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905291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D93571-5967-4BD3-87EE-C42399911AC4}" type="datetimeFigureOut">
              <a:rPr lang="th-TH" smtClean="0"/>
              <a:pPr/>
              <a:t>21/10/55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BA3226-20B0-448E-8414-31E11185ECE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579856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D93571-5967-4BD3-87EE-C42399911AC4}" type="datetimeFigureOut">
              <a:rPr lang="th-TH" smtClean="0"/>
              <a:pPr/>
              <a:t>21/10/55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BA3226-20B0-448E-8414-31E11185ECE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2404376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D93571-5967-4BD3-87EE-C42399911AC4}" type="datetimeFigureOut">
              <a:rPr lang="th-TH" smtClean="0"/>
              <a:pPr/>
              <a:t>21/10/55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BA3226-20B0-448E-8414-31E11185ECE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723378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D93571-5967-4BD3-87EE-C42399911AC4}" type="datetimeFigureOut">
              <a:rPr lang="th-TH" smtClean="0"/>
              <a:pPr/>
              <a:t>21/10/55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BA3226-20B0-448E-8414-31E11185ECE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11447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D93571-5967-4BD3-87EE-C42399911AC4}" type="datetimeFigureOut">
              <a:rPr lang="th-TH" smtClean="0"/>
              <a:pPr/>
              <a:t>21/10/55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BA3226-20B0-448E-8414-31E11185ECE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2168658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th-T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D93571-5967-4BD3-87EE-C42399911AC4}" type="datetimeFigureOut">
              <a:rPr lang="th-TH" smtClean="0"/>
              <a:pPr/>
              <a:t>21/10/55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BA3226-20B0-448E-8414-31E11185ECE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424858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th-TH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54D93571-5967-4BD3-87EE-C42399911AC4}" type="datetimeFigureOut">
              <a:rPr lang="th-TH" smtClean="0"/>
              <a:pPr/>
              <a:t>21/10/55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B3BA3226-20B0-448E-8414-31E11185ECE8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85860"/>
            <a:ext cx="9144000" cy="1470025"/>
          </a:xfrm>
        </p:spPr>
        <p:txBody>
          <a:bodyPr/>
          <a:lstStyle/>
          <a:p>
            <a:r>
              <a:rPr lang="th-TH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ภาษีเงินได้นิติบุคคล</a:t>
            </a:r>
            <a:endParaRPr lang="th-TH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5918" y="5857892"/>
            <a:ext cx="3986218" cy="709602"/>
          </a:xfrm>
        </p:spPr>
        <p:txBody>
          <a:bodyPr/>
          <a:lstStyle/>
          <a:p>
            <a:r>
              <a:rPr lang="th-TH" sz="36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+mj-cs"/>
              </a:rPr>
              <a:t>อาจารย์รุจิรัตน์ ปาลีพัฒน์สกุล</a:t>
            </a:r>
            <a:endParaRPr lang="th-TH" sz="3600" b="1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+mj-cs"/>
            </a:endParaRPr>
          </a:p>
        </p:txBody>
      </p:sp>
      <p:pic>
        <p:nvPicPr>
          <p:cNvPr id="6" name="Picture 5" descr="logo3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43512"/>
            <a:ext cx="1643042" cy="16430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285852" y="571480"/>
            <a:ext cx="6643734" cy="85725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+mj-cs"/>
              </a:rPr>
              <a:t>2.การเสียภาษีเงินได้จากกำไรสุทธิ</a:t>
            </a:r>
            <a:endParaRPr lang="th-TH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2910" y="1493959"/>
            <a:ext cx="8001056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>
              <a:buClr>
                <a:srgbClr val="0070C0"/>
              </a:buClr>
              <a:buSzPct val="91000"/>
            </a:pPr>
            <a:r>
              <a:rPr lang="th-TH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ngsanaUPC" pitchFamily="18" charset="-34"/>
                <a:cs typeface="AngsanaUPC" pitchFamily="18" charset="-34"/>
              </a:rPr>
              <a:t>2.3 เงื่อนไขการคำนวณกำไรสุทธิตามมาตรา 65 ทวิ</a:t>
            </a:r>
          </a:p>
          <a:p>
            <a:pPr marL="514350" indent="-514350" algn="thaiDist">
              <a:buClr>
                <a:srgbClr val="0070C0"/>
              </a:buClr>
              <a:buSzPct val="91000"/>
              <a:buAutoNum type="arabicParenBoth"/>
            </a:pP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รายการในมาตรา 65 ตรี </a:t>
            </a: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ไม่ให้ถือเป็นรายจ่าย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(รายจ่ายต้องห้าม)</a:t>
            </a:r>
          </a:p>
          <a:p>
            <a:pPr marL="514350" indent="-514350" algn="thaiDist">
              <a:buClr>
                <a:srgbClr val="0070C0"/>
              </a:buClr>
              <a:buSzPct val="91000"/>
              <a:buAutoNum type="arabicParenBoth"/>
            </a:pP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ค่าสึกหรอและค่าเสื่อมราคาของทรัพย์สิน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ให้หักได้ตามเกณฑ์        (ดูหน้า 157-162)</a:t>
            </a:r>
          </a:p>
          <a:p>
            <a:pPr marL="514350" indent="-514350" algn="thaiDist">
              <a:buClr>
                <a:srgbClr val="0070C0"/>
              </a:buClr>
              <a:buSzPct val="91000"/>
              <a:buAutoNum type="arabicParenBoth"/>
            </a:pP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การตีราคาทรัพย์สิน </a:t>
            </a:r>
          </a:p>
          <a:p>
            <a:pPr marL="514350" indent="-514350" algn="thaiDist">
              <a:buClr>
                <a:srgbClr val="0070C0"/>
              </a:buClr>
              <a:buSzPct val="91000"/>
              <a:buAutoNum type="arabicParenBoth"/>
            </a:pP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การโอนทรัพย์สิน </a:t>
            </a:r>
          </a:p>
          <a:p>
            <a:pPr marL="514350" indent="-514350" algn="thaiDist">
              <a:buClr>
                <a:srgbClr val="0070C0"/>
              </a:buClr>
              <a:buSzPct val="91000"/>
              <a:buAutoNum type="arabicParenBoth"/>
            </a:pP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การคำนวณมูลค่าของทรัพย์สิน/หนี้สิน ที่เป็นเงินตรา ตปท.</a:t>
            </a:r>
          </a:p>
          <a:p>
            <a:pPr marL="514350" indent="-514350" algn="thaiDist">
              <a:buClr>
                <a:srgbClr val="0070C0"/>
              </a:buClr>
              <a:buSzPct val="91000"/>
              <a:buAutoNum type="arabicParenBoth"/>
            </a:pP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การตีราคาสินค้าคงเหลือ </a:t>
            </a:r>
            <a:r>
              <a:rPr lang="th-TH" sz="3200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ราคาทุนหรือราคาตลาด (เลือกราคาที่ต่ำ)</a:t>
            </a:r>
          </a:p>
          <a:p>
            <a:pPr marL="514350" indent="-514350" algn="thaiDist">
              <a:buClr>
                <a:srgbClr val="0070C0"/>
              </a:buClr>
              <a:buSzPct val="91000"/>
              <a:buFontTx/>
              <a:buAutoNum type="arabicParenBoth"/>
            </a:pP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การคำนวณราคาทุนของสินค้าที่ส่งมาจากต่างประเทศ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285852" y="571480"/>
            <a:ext cx="6643734" cy="85725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+mj-cs"/>
              </a:rPr>
              <a:t>2.การเสียภาษีเงินได้จากกำไรสุทธิ</a:t>
            </a:r>
            <a:endParaRPr lang="th-TH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2910" y="1493959"/>
            <a:ext cx="800105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>
              <a:buClr>
                <a:srgbClr val="0070C0"/>
              </a:buClr>
              <a:buSzPct val="91000"/>
            </a:pPr>
            <a:r>
              <a:rPr lang="th-TH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ngsanaUPC" pitchFamily="18" charset="-34"/>
                <a:cs typeface="AngsanaUPC" pitchFamily="18" charset="-34"/>
              </a:rPr>
              <a:t>2.3 เงื่อนไขการคำนวณกำไรสุทธิตามมาตรา 65 ทวิ (ต่อ)</a:t>
            </a:r>
          </a:p>
          <a:p>
            <a:pPr marL="514350" indent="-514350" algn="thaiDist">
              <a:buClr>
                <a:srgbClr val="0070C0"/>
              </a:buClr>
              <a:buSzPct val="91000"/>
            </a:pP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(8) ถ้าราคาทุนของสินค้าเป็นเงินตรา ตปท. ต้องคำนวณเป็นเงินไทย</a:t>
            </a:r>
          </a:p>
          <a:p>
            <a:pPr marL="514350" indent="-514350" algn="thaiDist">
              <a:buClr>
                <a:srgbClr val="0070C0"/>
              </a:buClr>
              <a:buSzPct val="91000"/>
            </a:pP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(9) การจำหน่ายหนี้สูญ</a:t>
            </a:r>
          </a:p>
          <a:p>
            <a:pPr marL="514350" indent="-514350" algn="thaiDist">
              <a:buClr>
                <a:srgbClr val="0070C0"/>
              </a:buClr>
              <a:buSzPct val="91000"/>
            </a:pP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(10) เงินปันผลที่ได้รับการยกเว้นภาษีเงินได้นิติบุคคล</a:t>
            </a:r>
          </a:p>
          <a:p>
            <a:pPr marL="514350" indent="-514350" algn="thaiDist">
              <a:buClr>
                <a:srgbClr val="0070C0"/>
              </a:buClr>
              <a:buSzPct val="91000"/>
            </a:pP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(11) ดอกเบี้ยเงินกู้ยืมที่อยู่ในบังคับต้องถูกหักภาษีไว้ ณ ที่จ่าย</a:t>
            </a:r>
          </a:p>
          <a:p>
            <a:pPr marL="514350" indent="-514350" algn="thaiDist">
              <a:buClr>
                <a:srgbClr val="0070C0"/>
              </a:buClr>
              <a:buSzPct val="91000"/>
            </a:pP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(12) เงินปันผลหรือส่วนแบ่งของกำไร</a:t>
            </a:r>
          </a:p>
          <a:p>
            <a:pPr marL="514350" indent="-514350" algn="thaiDist">
              <a:buClr>
                <a:srgbClr val="0070C0"/>
              </a:buClr>
              <a:buSzPct val="91000"/>
            </a:pP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(13) มูลนิธิหรือสมาคมที่ประกอบกิจการซึ่งมีรายได้</a:t>
            </a:r>
          </a:p>
          <a:p>
            <a:pPr marL="514350" indent="-514350" algn="thaiDist">
              <a:buClr>
                <a:srgbClr val="0070C0"/>
              </a:buClr>
              <a:buSzPct val="91000"/>
            </a:pP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(14) </a:t>
            </a: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ภาษีขาย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และภาษีมูลค่าเพิ่มซึ่งได้รับคืนเนื่องจากการขอคืน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285852" y="571480"/>
            <a:ext cx="6643734" cy="85725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+mj-cs"/>
              </a:rPr>
              <a:t>2.การเสียภาษีเงินได้จากกำไรสุทธิ</a:t>
            </a:r>
            <a:endParaRPr lang="th-TH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2910" y="1493959"/>
            <a:ext cx="8001056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>
              <a:buClr>
                <a:srgbClr val="0070C0"/>
              </a:buClr>
              <a:buSzPct val="91000"/>
            </a:pPr>
            <a:r>
              <a:rPr lang="th-TH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ngsanaUPC" pitchFamily="18" charset="-34"/>
                <a:cs typeface="AngsanaUPC" pitchFamily="18" charset="-34"/>
              </a:rPr>
              <a:t>2.4 เงื่อนไขการคำนวณกำไรสุทธิตามมาตรา 65 ตรี</a:t>
            </a:r>
          </a:p>
          <a:p>
            <a:pPr marL="514350" indent="-514350" algn="thaiDist">
              <a:buClr>
                <a:srgbClr val="0070C0"/>
              </a:buClr>
              <a:buSzPct val="91000"/>
            </a:pP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รายการต่อไปนี้ </a:t>
            </a:r>
            <a:r>
              <a:rPr lang="th-TH" sz="32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ไม่ให้ถือเป็นรายจ่าย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ในการคำนวณกำไรสุทธิ</a:t>
            </a:r>
          </a:p>
          <a:p>
            <a:pPr marL="514350" indent="-514350" algn="thaiDist">
              <a:buClr>
                <a:srgbClr val="0070C0"/>
              </a:buClr>
              <a:buSzPct val="91000"/>
              <a:buAutoNum type="arabicParenBoth"/>
            </a:pP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เงินสำรองต่างๆ </a:t>
            </a:r>
          </a:p>
          <a:p>
            <a:pPr marL="514350" indent="-514350" algn="thaiDist">
              <a:buClr>
                <a:srgbClr val="0070C0"/>
              </a:buClr>
              <a:buSzPct val="91000"/>
              <a:buAutoNum type="arabicParenBoth"/>
            </a:pP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เงินกองทุน ยกเว้น กองทุนสำรองเลี้ยงชีพ</a:t>
            </a:r>
          </a:p>
          <a:p>
            <a:pPr marL="514350" indent="-514350" algn="thaiDist">
              <a:buClr>
                <a:srgbClr val="0070C0"/>
              </a:buClr>
              <a:buSzPct val="91000"/>
              <a:buAutoNum type="arabicParenBoth"/>
            </a:pP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รายจ่ายอันมีลักษณะเป็นการส่วนตัว ให้โดยเสน่หา หรือการกุศล</a:t>
            </a:r>
          </a:p>
          <a:p>
            <a:pPr marL="514350" indent="-514350" algn="thaiDist">
              <a:buClr>
                <a:srgbClr val="0070C0"/>
              </a:buClr>
              <a:buSzPct val="91000"/>
              <a:buAutoNum type="arabicParenBoth"/>
            </a:pP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ค่ารับรองหรือค่าบริการ </a:t>
            </a:r>
            <a:r>
              <a:rPr lang="th-TH" sz="3200" i="1" dirty="0" smtClean="0">
                <a:latin typeface="AngsanaUPC" pitchFamily="18" charset="-34"/>
                <a:cs typeface="AngsanaUPC" pitchFamily="18" charset="-34"/>
              </a:rPr>
              <a:t>ส่วนที่ไม่เป็นไปตามหลักเกณฑ์</a:t>
            </a:r>
          </a:p>
          <a:p>
            <a:pPr marL="514350" indent="-514350" algn="thaiDist">
              <a:buClr>
                <a:srgbClr val="0070C0"/>
              </a:buClr>
              <a:buSzPct val="91000"/>
              <a:buAutoNum type="arabicParenBoth"/>
            </a:pP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รายจ่ายอันมีลักษณะเป็นการลงทุน</a:t>
            </a:r>
          </a:p>
          <a:p>
            <a:pPr marL="514350" indent="-514350" algn="thaiDist">
              <a:buClr>
                <a:srgbClr val="0070C0"/>
              </a:buClr>
              <a:buSzPct val="91000"/>
              <a:buAutoNum type="arabicParenBoth"/>
            </a:pP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เบี้ยปรับและเงินเพิ่มภาษีอากร</a:t>
            </a:r>
          </a:p>
          <a:p>
            <a:pPr marL="514350" indent="-514350" algn="thaiDist">
              <a:buClr>
                <a:srgbClr val="0070C0"/>
              </a:buClr>
              <a:buSzPct val="91000"/>
              <a:buAutoNum type="arabicParenBoth"/>
            </a:pP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การถอนเงินที่ไม่ใช่ค่าตอบแทนของผู้เป็นหุ้นส่วน</a:t>
            </a:r>
          </a:p>
          <a:p>
            <a:pPr marL="514350" indent="-514350" algn="thaiDist">
              <a:buClr>
                <a:srgbClr val="0070C0"/>
              </a:buClr>
              <a:buSzPct val="91000"/>
              <a:buAutoNum type="arabicParenBoth"/>
            </a:pP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เงินเดือนของผู้ถือหุ้น เฉพาะส่วนที่จ่ายเกินสมควร</a:t>
            </a:r>
          </a:p>
          <a:p>
            <a:pPr marL="514350" indent="-514350" algn="thaiDist">
              <a:buClr>
                <a:srgbClr val="0070C0"/>
              </a:buClr>
              <a:buSzPct val="91000"/>
              <a:buAutoNum type="arabicParenBoth"/>
            </a:pPr>
            <a:endParaRPr lang="th-TH" sz="3200" dirty="0" smtClean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285852" y="571480"/>
            <a:ext cx="6643734" cy="85725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+mj-cs"/>
              </a:rPr>
              <a:t>2.การเสียภาษีเงินได้จากกำไรสุทธิ</a:t>
            </a:r>
            <a:endParaRPr lang="th-TH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2910" y="1493959"/>
            <a:ext cx="800105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>
              <a:buClr>
                <a:srgbClr val="0070C0"/>
              </a:buClr>
              <a:buSzPct val="91000"/>
            </a:pPr>
            <a:r>
              <a:rPr lang="th-TH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ngsanaUPC" pitchFamily="18" charset="-34"/>
                <a:cs typeface="AngsanaUPC" pitchFamily="18" charset="-34"/>
              </a:rPr>
              <a:t>2.4 เงื่อนไขการคำนวณกำไรสุทธิตามมาตรา 65 ตรี (ต่อ)</a:t>
            </a:r>
          </a:p>
          <a:p>
            <a:pPr marL="514350" indent="-514350" algn="thaiDist">
              <a:buClr>
                <a:srgbClr val="0070C0"/>
              </a:buClr>
              <a:buSzPct val="91000"/>
            </a:pP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รายการต่อไปนี้ </a:t>
            </a:r>
            <a:r>
              <a:rPr lang="th-TH" sz="32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ไม่ให้ถือเป็นรายจ่าย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ในการคำนวณกำไรสุทธิ</a:t>
            </a:r>
          </a:p>
          <a:p>
            <a:pPr marL="514350" indent="-514350" algn="thaiDist">
              <a:buClr>
                <a:srgbClr val="0070C0"/>
              </a:buClr>
              <a:buSzPct val="91000"/>
            </a:pP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(9)   รายจ่ายที่กำหนดขึ้นเองโดยไม่มีการจ่ายจริง</a:t>
            </a:r>
          </a:p>
          <a:p>
            <a:pPr marL="514350" indent="-514350" algn="thaiDist">
              <a:buClr>
                <a:srgbClr val="0070C0"/>
              </a:buClr>
              <a:buSzPct val="91000"/>
            </a:pP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(10) ค่าตอบแทนแก่ทรัพย์สิน ที่เป็นของเจ้าของใช้เอง</a:t>
            </a:r>
          </a:p>
          <a:p>
            <a:pPr marL="514350" indent="-514350" algn="thaiDist">
              <a:buClr>
                <a:srgbClr val="0070C0"/>
              </a:buClr>
              <a:buSzPct val="91000"/>
            </a:pP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(11) ดอกเบี้ยที่คิดให้ สำหรับเงินทุน เงินสำรอง หรือเงินของตนเอง</a:t>
            </a:r>
          </a:p>
          <a:p>
            <a:pPr marL="514350" indent="-514350" algn="thaiDist">
              <a:buClr>
                <a:srgbClr val="0070C0"/>
              </a:buClr>
              <a:buSzPct val="91000"/>
            </a:pP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(12) ผลเสียหายอันอาจได้กลับคืนเนื่องจากการทำประกัน</a:t>
            </a:r>
          </a:p>
          <a:p>
            <a:pPr marL="514350" indent="-514350" algn="thaiDist">
              <a:buClr>
                <a:srgbClr val="0070C0"/>
              </a:buClr>
              <a:buSzPct val="91000"/>
            </a:pP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(13) รายจ่ายที่ไม่ใช่รายจ่ายเพื่อหากำไร</a:t>
            </a:r>
          </a:p>
          <a:p>
            <a:pPr marL="514350" indent="-514350" algn="thaiDist">
              <a:buClr>
                <a:srgbClr val="0070C0"/>
              </a:buClr>
              <a:buSzPct val="91000"/>
            </a:pP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(14) รายจ่ายที่ไม่ใช่รายจ่ายเพื่อกิจการ</a:t>
            </a:r>
          </a:p>
          <a:p>
            <a:pPr marL="514350" indent="-514350" algn="thaiDist">
              <a:buClr>
                <a:srgbClr val="0070C0"/>
              </a:buClr>
              <a:buSzPct val="91000"/>
            </a:pP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(15) ค่าซื้อทรัพย์สิน ในส่วนที่เกินปกติโดยไม่มีเหตุผลอันสมควร</a:t>
            </a:r>
          </a:p>
          <a:p>
            <a:pPr marL="514350" indent="-514350" algn="thaiDist">
              <a:buClr>
                <a:srgbClr val="0070C0"/>
              </a:buClr>
              <a:buSzPct val="91000"/>
            </a:pPr>
            <a:endParaRPr lang="th-TH" sz="3200" dirty="0" smtClean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285852" y="571480"/>
            <a:ext cx="6643734" cy="85725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+mj-cs"/>
              </a:rPr>
              <a:t>2.การเสียภาษีเงินได้จากกำไรสุทธิ</a:t>
            </a:r>
            <a:endParaRPr lang="th-TH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2910" y="1493959"/>
            <a:ext cx="800105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>
              <a:buClr>
                <a:srgbClr val="0070C0"/>
              </a:buClr>
              <a:buSzPct val="91000"/>
            </a:pPr>
            <a:r>
              <a:rPr lang="th-TH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ngsanaUPC" pitchFamily="18" charset="-34"/>
                <a:cs typeface="AngsanaUPC" pitchFamily="18" charset="-34"/>
              </a:rPr>
              <a:t>2.4 เงื่อนไขการคำนวณกำไรสุทธิตามมาตรา 65 ตรี (ต่อ)</a:t>
            </a:r>
          </a:p>
          <a:p>
            <a:pPr marL="514350" indent="-514350" algn="thaiDist">
              <a:buClr>
                <a:srgbClr val="0070C0"/>
              </a:buClr>
              <a:buSzPct val="91000"/>
            </a:pP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รายการต่อไปนี้ </a:t>
            </a:r>
            <a:r>
              <a:rPr lang="th-TH" sz="32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ไม่ให้ถือเป็นรายจ่าย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ในการคำนวณกำไรสุทธิ</a:t>
            </a:r>
          </a:p>
          <a:p>
            <a:pPr marL="514350" indent="-514350" algn="thaiDist">
              <a:buClr>
                <a:srgbClr val="0070C0"/>
              </a:buClr>
              <a:buSzPct val="91000"/>
            </a:pP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(16) ค่าของทรัพยากรของธรรมชาติที่สูญเสียหรือสิ้นไปเนื่องจากกิจการที่ทำ</a:t>
            </a:r>
          </a:p>
          <a:p>
            <a:pPr marL="514350" indent="-514350" algn="thaiDist">
              <a:buClr>
                <a:srgbClr val="0070C0"/>
              </a:buClr>
              <a:buSzPct val="91000"/>
            </a:pP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(17) ค่าของทรัพย์สินที่ตีราคาต่ำลง</a:t>
            </a:r>
          </a:p>
          <a:p>
            <a:pPr marL="514350" indent="-514350" algn="thaiDist">
              <a:buClr>
                <a:srgbClr val="0070C0"/>
              </a:buClr>
              <a:buSzPct val="91000"/>
            </a:pP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(18) รายจ่ายซึ่งผู้จ่ายพิสูจน์ไม่ได้ว่าใครเป็นผู้รับ</a:t>
            </a:r>
          </a:p>
          <a:p>
            <a:pPr marL="514350" indent="-514350" algn="thaiDist">
              <a:buClr>
                <a:srgbClr val="0070C0"/>
              </a:buClr>
              <a:buSzPct val="91000"/>
            </a:pP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(19) รายจ่ายใดๆ ที่กำหนดจ่ายจากผลกำไรที่ได้เมื่อสิ้นรอบบัญชี</a:t>
            </a:r>
          </a:p>
          <a:p>
            <a:pPr marL="514350" indent="-514350" algn="thaiDist">
              <a:buClr>
                <a:srgbClr val="0070C0"/>
              </a:buClr>
              <a:buSzPct val="91000"/>
            </a:pP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(20) รายจ่ายที่มีลักษณะทำนองเดียวกับ (1) ถึง (19)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285852" y="571480"/>
            <a:ext cx="6643734" cy="85725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+mj-cs"/>
              </a:rPr>
              <a:t>2.การเสียภาษีเงินได้จากกำไรสุทธิ</a:t>
            </a:r>
            <a:endParaRPr lang="th-TH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2910" y="1493959"/>
            <a:ext cx="800105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>
              <a:buClr>
                <a:srgbClr val="0070C0"/>
              </a:buClr>
              <a:buSzPct val="91000"/>
            </a:pPr>
            <a:r>
              <a:rPr lang="th-TH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ngsanaUPC" pitchFamily="18" charset="-34"/>
                <a:cs typeface="AngsanaUPC" pitchFamily="18" charset="-34"/>
              </a:rPr>
              <a:t>2.5 การยกเว้นภาษีเงินได้นิติบุคคล</a:t>
            </a:r>
          </a:p>
          <a:p>
            <a:pPr marL="514350" indent="-514350" algn="thaiDist">
              <a:buClr>
                <a:srgbClr val="0070C0"/>
              </a:buClr>
              <a:buSzPct val="91000"/>
            </a:pP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จากหน้า 175-195 สรุปได้ดังนี้</a:t>
            </a:r>
          </a:p>
          <a:p>
            <a:pPr marL="514350" indent="-514350" algn="thaiDist">
              <a:buClr>
                <a:srgbClr val="0070C0"/>
              </a:buClr>
              <a:buSzPct val="91000"/>
            </a:pPr>
            <a:endParaRPr lang="th-TH" sz="3200" dirty="0" smtClean="0">
              <a:latin typeface="AngsanaUPC" pitchFamily="18" charset="-34"/>
              <a:cs typeface="AngsanaUPC" pitchFamily="18" charset="-34"/>
            </a:endParaRPr>
          </a:p>
          <a:p>
            <a:pPr marL="514350" indent="-514350" algn="thaiDist">
              <a:buClr>
                <a:srgbClr val="0070C0"/>
              </a:buClr>
              <a:buSzPct val="91000"/>
            </a:pP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	การยกเว้นภาษีเงินได้นิติบุคคล ให้เป็นไปตาม</a:t>
            </a:r>
          </a:p>
          <a:p>
            <a:pPr marL="514350" indent="-514350" algn="thaiDist">
              <a:buClr>
                <a:srgbClr val="0070C0"/>
              </a:buClr>
              <a:buSzPct val="91000"/>
            </a:pP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	- ประมวลรัษฎากร</a:t>
            </a:r>
          </a:p>
          <a:p>
            <a:pPr marL="514350" indent="-514350" algn="thaiDist">
              <a:buClr>
                <a:srgbClr val="0070C0"/>
              </a:buClr>
              <a:buSzPct val="91000"/>
            </a:pP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 	- กฎหมายไทย</a:t>
            </a:r>
          </a:p>
          <a:p>
            <a:pPr marL="514350" indent="-514350" algn="thaiDist">
              <a:buClr>
                <a:srgbClr val="0070C0"/>
              </a:buClr>
              <a:buSzPct val="91000"/>
            </a:pP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	- กฎหมายว่าด้วยการส่งเสริมการลงทุน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285852" y="571480"/>
            <a:ext cx="6643734" cy="85725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+mj-cs"/>
              </a:rPr>
              <a:t>2.การเสียภาษีเงินได้จากกำไรสุทธิ</a:t>
            </a:r>
            <a:endParaRPr lang="th-TH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2910" y="1493959"/>
            <a:ext cx="800105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>
              <a:buClr>
                <a:srgbClr val="0070C0"/>
              </a:buClr>
              <a:buSzPct val="91000"/>
            </a:pPr>
            <a:r>
              <a:rPr lang="th-TH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ngsanaUPC" pitchFamily="18" charset="-34"/>
                <a:cs typeface="AngsanaUPC" pitchFamily="18" charset="-34"/>
              </a:rPr>
              <a:t>2.6 อัตราภาษีและการคำนวณภาษีเงินได้จากกำไรสุทธิ</a:t>
            </a:r>
          </a:p>
          <a:p>
            <a:pPr marL="514350" indent="-514350" algn="thaiDist">
              <a:buClr>
                <a:srgbClr val="0070C0"/>
              </a:buClr>
              <a:buSzPct val="91000"/>
              <a:buAutoNum type="arabicParenBoth"/>
            </a:pP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อัตราภาษีเงินได้ </a:t>
            </a:r>
            <a:r>
              <a:rPr lang="th-TH" sz="32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(ตามพระราชกฤษฎีกาฯ (ฉบับที่ 530) พ.ศ.2554)</a:t>
            </a:r>
          </a:p>
          <a:p>
            <a:pPr algn="thaiDist">
              <a:buClr>
                <a:srgbClr val="0070C0"/>
              </a:buClr>
              <a:buSzPct val="91000"/>
            </a:pPr>
            <a:endParaRPr lang="th-TH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ngsanaUPC" pitchFamily="18" charset="-34"/>
              <a:cs typeface="AngsanaUPC" pitchFamily="18" charset="-34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00099" y="2628920"/>
          <a:ext cx="7072363" cy="36576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420225"/>
                <a:gridCol w="884046"/>
                <a:gridCol w="884046"/>
                <a:gridCol w="88404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gsanaUPC" pitchFamily="18" charset="-34"/>
                          <a:cs typeface="AngsanaUPC" pitchFamily="18" charset="-34"/>
                        </a:rPr>
                        <a:t>ประเภทนิติบุคคล</a:t>
                      </a:r>
                      <a:endParaRPr lang="th-TH" sz="24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gsanaUPC" pitchFamily="18" charset="-34"/>
                          <a:cs typeface="AngsanaUPC" pitchFamily="18" charset="-34"/>
                        </a:rPr>
                        <a:t>2554</a:t>
                      </a:r>
                      <a:endParaRPr lang="th-TH" sz="24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gsanaUPC" pitchFamily="18" charset="-34"/>
                          <a:cs typeface="AngsanaUPC" pitchFamily="18" charset="-34"/>
                        </a:rPr>
                        <a:t>2555</a:t>
                      </a:r>
                      <a:endParaRPr lang="th-TH" sz="24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gsanaUPC" pitchFamily="18" charset="-34"/>
                          <a:cs typeface="AngsanaUPC" pitchFamily="18" charset="-34"/>
                        </a:rPr>
                        <a:t>2556</a:t>
                      </a:r>
                      <a:endParaRPr lang="th-TH" sz="24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514350" indent="-514350">
                        <a:buNone/>
                      </a:pPr>
                      <a:r>
                        <a:rPr lang="th-TH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1.กรณีทั่วไป</a:t>
                      </a:r>
                      <a:endParaRPr lang="th-TH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ngsanaUPC" pitchFamily="18" charset="-34"/>
                          <a:cs typeface="AngsanaUPC" pitchFamily="18" charset="-34"/>
                        </a:rPr>
                        <a:t>30%</a:t>
                      </a:r>
                      <a:endParaRPr lang="th-TH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ngsanaUPC" pitchFamily="18" charset="-34"/>
                          <a:cs typeface="AngsanaUPC" pitchFamily="18" charset="-34"/>
                        </a:rPr>
                        <a:t>23%</a:t>
                      </a:r>
                      <a:endParaRPr lang="th-TH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ngsanaUPC" pitchFamily="18" charset="-34"/>
                          <a:cs typeface="AngsanaUPC" pitchFamily="18" charset="-34"/>
                        </a:rPr>
                        <a:t>20%</a:t>
                      </a:r>
                      <a:endParaRPr lang="th-TH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2.กรณีลดอัตราภาษี</a:t>
                      </a:r>
                      <a:endParaRPr lang="th-TH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baseline="0" dirty="0" smtClean="0">
                          <a:latin typeface="AngsanaUPC" pitchFamily="18" charset="-34"/>
                          <a:cs typeface="AngsanaUPC" pitchFamily="18" charset="-34"/>
                        </a:rPr>
                        <a:t>   2.1</a:t>
                      </a:r>
                      <a:r>
                        <a:rPr lang="en-US" sz="2400" baseline="0" dirty="0" smtClean="0">
                          <a:latin typeface="AngsanaUPC" pitchFamily="18" charset="-34"/>
                          <a:cs typeface="AngsanaUPC" pitchFamily="18" charset="-34"/>
                        </a:rPr>
                        <a:t> </a:t>
                      </a:r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จดทะเบียนในตลาดหลักทรัพย์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25</a:t>
                      </a:r>
                      <a:r>
                        <a:rPr lang="en-US" sz="2400" dirty="0" smtClean="0">
                          <a:latin typeface="AngsanaUPC" pitchFamily="18" charset="-34"/>
                          <a:cs typeface="AngsanaUPC" pitchFamily="18" charset="-34"/>
                        </a:rPr>
                        <a:t>%</a:t>
                      </a:r>
                      <a:endParaRPr lang="th-TH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ngsanaUPC" pitchFamily="18" charset="-34"/>
                          <a:cs typeface="AngsanaUPC" pitchFamily="18" charset="-34"/>
                        </a:rPr>
                        <a:t>23%</a:t>
                      </a:r>
                      <a:endParaRPr lang="th-TH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ngsanaUPC" pitchFamily="18" charset="-34"/>
                          <a:cs typeface="AngsanaUPC" pitchFamily="18" charset="-34"/>
                        </a:rPr>
                        <a:t>20%</a:t>
                      </a:r>
                      <a:endParaRPr lang="th-TH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aseline="0" dirty="0" smtClean="0">
                          <a:latin typeface="AngsanaUPC" pitchFamily="18" charset="-34"/>
                          <a:cs typeface="AngsanaUPC" pitchFamily="18" charset="-34"/>
                        </a:rPr>
                        <a:t>   2.2 </a:t>
                      </a:r>
                      <a:r>
                        <a:rPr lang="en-US" sz="2400" dirty="0" smtClean="0">
                          <a:latin typeface="AngsanaUPC" pitchFamily="18" charset="-34"/>
                          <a:cs typeface="AngsanaUPC" pitchFamily="18" charset="-34"/>
                        </a:rPr>
                        <a:t>SME </a:t>
                      </a:r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ทุนไม่เกิน</a:t>
                      </a:r>
                      <a:r>
                        <a:rPr lang="th-TH" sz="2400" baseline="0" dirty="0" smtClean="0">
                          <a:latin typeface="AngsanaUPC" pitchFamily="18" charset="-34"/>
                          <a:cs typeface="AngsanaUPC" pitchFamily="18" charset="-34"/>
                        </a:rPr>
                        <a:t> 5 ล้านบาท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aseline="0" dirty="0" smtClean="0">
                          <a:latin typeface="AngsanaUPC" pitchFamily="18" charset="-34"/>
                          <a:cs typeface="AngsanaUPC" pitchFamily="18" charset="-34"/>
                        </a:rPr>
                        <a:t> </a:t>
                      </a:r>
                      <a:r>
                        <a:rPr lang="th-TH" sz="2400" baseline="0" dirty="0" smtClean="0">
                          <a:latin typeface="AngsanaUPC" pitchFamily="18" charset="-34"/>
                          <a:cs typeface="AngsanaUPC" pitchFamily="18" charset="-34"/>
                        </a:rPr>
                        <a:t>       </a:t>
                      </a:r>
                      <a:r>
                        <a:rPr lang="en-US" sz="2400" baseline="0" dirty="0" smtClean="0">
                          <a:latin typeface="AngsanaUPC" pitchFamily="18" charset="-34"/>
                          <a:cs typeface="AngsanaUPC" pitchFamily="18" charset="-34"/>
                        </a:rPr>
                        <a:t>- </a:t>
                      </a:r>
                      <a:r>
                        <a:rPr lang="th-TH" sz="2400" baseline="0" dirty="0" smtClean="0">
                          <a:latin typeface="AngsanaUPC" pitchFamily="18" charset="-34"/>
                          <a:cs typeface="AngsanaUPC" pitchFamily="18" charset="-34"/>
                        </a:rPr>
                        <a:t>กำไร 150,000 – 1,000,000 บาท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15</a:t>
                      </a:r>
                      <a:r>
                        <a:rPr lang="en-US" sz="2400" dirty="0" smtClean="0">
                          <a:latin typeface="AngsanaUPC" pitchFamily="18" charset="-34"/>
                          <a:cs typeface="AngsanaUPC" pitchFamily="18" charset="-34"/>
                        </a:rPr>
                        <a:t>%</a:t>
                      </a:r>
                      <a:endParaRPr lang="th-TH" sz="2400" b="1" dirty="0" smtClean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ngsanaUPC" pitchFamily="18" charset="-34"/>
                          <a:cs typeface="AngsanaUPC" pitchFamily="18" charset="-34"/>
                        </a:rPr>
                        <a:t>15%</a:t>
                      </a:r>
                      <a:endParaRPr lang="th-TH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ngsanaUPC" pitchFamily="18" charset="-34"/>
                          <a:cs typeface="AngsanaUPC" pitchFamily="18" charset="-34"/>
                        </a:rPr>
                        <a:t>15%</a:t>
                      </a:r>
                      <a:endParaRPr lang="th-TH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aseline="0" dirty="0" smtClean="0">
                          <a:latin typeface="AngsanaUPC" pitchFamily="18" charset="-34"/>
                          <a:cs typeface="AngsanaUPC" pitchFamily="18" charset="-34"/>
                        </a:rPr>
                        <a:t>        - กำไร 1,000,000 – 3,000,000 บาท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ngsanaUPC" pitchFamily="18" charset="-34"/>
                          <a:cs typeface="AngsanaUPC" pitchFamily="18" charset="-34"/>
                        </a:rPr>
                        <a:t>25%</a:t>
                      </a:r>
                      <a:endParaRPr lang="th-TH" sz="2400" b="1" dirty="0" smtClean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ngsanaUPC" pitchFamily="18" charset="-34"/>
                          <a:cs typeface="AngsanaUPC" pitchFamily="18" charset="-34"/>
                        </a:rPr>
                        <a:t>23%</a:t>
                      </a:r>
                      <a:endParaRPr lang="th-TH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ngsanaUPC" pitchFamily="18" charset="-34"/>
                          <a:cs typeface="AngsanaUPC" pitchFamily="18" charset="-34"/>
                        </a:rPr>
                        <a:t>20%</a:t>
                      </a:r>
                      <a:endParaRPr lang="th-TH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        - กำไร 3,000,000 บาทขึ้นไป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ngsanaUPC" pitchFamily="18" charset="-34"/>
                          <a:cs typeface="AngsanaUPC" pitchFamily="18" charset="-34"/>
                        </a:rPr>
                        <a:t>30%</a:t>
                      </a:r>
                      <a:endParaRPr lang="th-TH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285852" y="571480"/>
            <a:ext cx="6643734" cy="85725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+mj-cs"/>
              </a:rPr>
              <a:t>2.การเสียภาษีเงินได้จากกำไรสุทธิ</a:t>
            </a:r>
            <a:endParaRPr lang="th-TH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2910" y="1493959"/>
            <a:ext cx="800105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>
              <a:buClr>
                <a:srgbClr val="0070C0"/>
              </a:buClr>
              <a:buSzPct val="91000"/>
            </a:pPr>
            <a:r>
              <a:rPr lang="th-TH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ngsanaUPC" pitchFamily="18" charset="-34"/>
                <a:cs typeface="AngsanaUPC" pitchFamily="18" charset="-34"/>
              </a:rPr>
              <a:t>2.6 อัตราภาษีและการคำนวณภาษีเงินได้จากกำไรสุทธิ (ต่อ)</a:t>
            </a:r>
          </a:p>
          <a:p>
            <a:pPr marL="514350" indent="-514350" algn="thaiDist">
              <a:buClr>
                <a:srgbClr val="0070C0"/>
              </a:buClr>
              <a:buSzPct val="91000"/>
            </a:pP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(2) การคำนวณภาษีเงินได้นิติบุคคลจากฐานกำไรสุทธิ</a:t>
            </a:r>
          </a:p>
          <a:p>
            <a:pPr algn="thaiDist">
              <a:buClr>
                <a:srgbClr val="0070C0"/>
              </a:buClr>
              <a:buSzPct val="91000"/>
            </a:pPr>
            <a:endParaRPr lang="th-TH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000100" y="2857496"/>
            <a:ext cx="6500858" cy="64294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(2.1) การคำนวณภาษีเงินได้นิติบุคคลครึ่งรอบระยะเวลาบัญชี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000100" y="4572008"/>
            <a:ext cx="6500858" cy="64294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(2.2) การคำนวณภาษีเงินได้นิติบุคคลเมื่อสิ้นรอบระยะเวลาบัญชี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4414" y="3571876"/>
            <a:ext cx="59293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thaiDist">
              <a:buClr>
                <a:srgbClr val="0070C0"/>
              </a:buClr>
              <a:buSzPct val="91000"/>
            </a:pP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	- ประมาณการจากกำไรสุทธิครึ่งปี </a:t>
            </a:r>
          </a:p>
          <a:p>
            <a:pPr marL="514350" indent="-514350" algn="thaiDist">
              <a:buClr>
                <a:srgbClr val="0070C0"/>
              </a:buClr>
              <a:buSzPct val="91000"/>
            </a:pP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	</a:t>
            </a:r>
            <a:r>
              <a:rPr lang="th-TH" sz="3200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   (ดูตัวอย่างหน้า 199)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85852" y="5286388"/>
            <a:ext cx="59293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thaiDist">
              <a:buClr>
                <a:srgbClr val="0070C0"/>
              </a:buClr>
              <a:buSzPct val="91000"/>
            </a:pP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	- คำนวนจากกำไรสุทธิในรอบระยะเวลาบัญชี</a:t>
            </a:r>
          </a:p>
          <a:p>
            <a:pPr marL="514350" indent="-514350" algn="thaiDist">
              <a:buClr>
                <a:srgbClr val="0070C0"/>
              </a:buClr>
              <a:buSzPct val="91000"/>
            </a:pP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          </a:t>
            </a:r>
            <a:r>
              <a:rPr lang="th-TH" sz="3200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(ดูตัวอย่างที่ 1-6  หน้า 203-224)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285852" y="571480"/>
            <a:ext cx="6643734" cy="85725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+mj-cs"/>
              </a:rPr>
              <a:t>2.การเสียภาษีเงินได้จากกำไรสุทธิ</a:t>
            </a:r>
            <a:endParaRPr lang="th-TH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2910" y="1493959"/>
            <a:ext cx="8001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>
              <a:buClr>
                <a:srgbClr val="0070C0"/>
              </a:buClr>
              <a:buSzPct val="91000"/>
            </a:pPr>
            <a:r>
              <a:rPr lang="th-TH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ngsanaUPC" pitchFamily="18" charset="-34"/>
                <a:cs typeface="AngsanaUPC" pitchFamily="18" charset="-34"/>
              </a:rPr>
              <a:t>2.7 การยื่นแบบแสดงรายการและชำระภาษี</a:t>
            </a:r>
          </a:p>
          <a:p>
            <a:pPr algn="thaiDist">
              <a:buClr>
                <a:srgbClr val="0070C0"/>
              </a:buClr>
              <a:buSzPct val="91000"/>
            </a:pPr>
            <a:endParaRPr lang="th-TH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000100" y="2357430"/>
            <a:ext cx="6500858" cy="64294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(2.1) การคำนวณภาษีเงินได้นิติบุคคลครึ่งรอบระยะเวลาบัญชี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000100" y="4143380"/>
            <a:ext cx="6500858" cy="64294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(2.2) การคำนวณภาษีเงินได้นิติบุคคลเมื่อสิ้นรอบระยะเวลาบัญชี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42976" y="3000372"/>
            <a:ext cx="59293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thaiDist">
              <a:buClr>
                <a:srgbClr val="0070C0"/>
              </a:buClr>
              <a:buSzPct val="91000"/>
            </a:pP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	- </a:t>
            </a:r>
            <a:r>
              <a:rPr lang="th-TH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itchFamily="18" charset="-34"/>
                <a:cs typeface="AngsanaUPC" pitchFamily="18" charset="-34"/>
              </a:rPr>
              <a:t>ภายใน 2 เดือน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นับจากวันสุดท้ายของ 6 เดือนแรกของรอบระยะเวลาบัญชี   </a:t>
            </a:r>
            <a:r>
              <a:rPr lang="th-TH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ngsanaUPC" pitchFamily="18" charset="-34"/>
                <a:cs typeface="AngsanaUPC" pitchFamily="18" charset="-34"/>
              </a:rPr>
              <a:t>(ภ.ง.ด.51)</a:t>
            </a:r>
            <a:endParaRPr lang="th-TH" sz="3200" dirty="0" smtClean="0">
              <a:solidFill>
                <a:srgbClr val="0070C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14414" y="4857760"/>
            <a:ext cx="59293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thaiDist">
              <a:buClr>
                <a:srgbClr val="0070C0"/>
              </a:buClr>
              <a:buSzPct val="91000"/>
            </a:pP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	- </a:t>
            </a:r>
            <a:r>
              <a:rPr lang="th-TH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itchFamily="18" charset="-34"/>
                <a:cs typeface="AngsanaUPC" pitchFamily="18" charset="-34"/>
              </a:rPr>
              <a:t>ภายใน 150 วัน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นับจากวันสุดท้ายของรอบระยะเวลาบัญชี   </a:t>
            </a:r>
            <a:r>
              <a:rPr lang="th-TH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ngsanaUPC" pitchFamily="18" charset="-34"/>
                <a:cs typeface="AngsanaUPC" pitchFamily="18" charset="-34"/>
              </a:rPr>
              <a:t>(ภ.ง.ด.50)</a:t>
            </a:r>
            <a:endParaRPr lang="th-TH" sz="3200" dirty="0" smtClean="0">
              <a:solidFill>
                <a:srgbClr val="0070C0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285852" y="571480"/>
            <a:ext cx="6643734" cy="85725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+mj-cs"/>
              </a:rPr>
              <a:t>3.การเสียภาษีเงินได้จากรายได้ก่อนหักรายจ่าย</a:t>
            </a:r>
            <a:endParaRPr lang="th-TH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472" y="2000240"/>
            <a:ext cx="792961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thaiDist">
              <a:buClr>
                <a:srgbClr val="0070C0"/>
              </a:buClr>
              <a:buSzPct val="91000"/>
            </a:pPr>
            <a:r>
              <a:rPr lang="th-TH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ngsanaUPC" pitchFamily="18" charset="-34"/>
                <a:cs typeface="AngsanaUPC" pitchFamily="18" charset="-34"/>
              </a:rPr>
              <a:t>การเสียภาษีเงินได้จากยอดรายได้ก่อนหักรายจ่าย มีอยู่ 2 กรณี</a:t>
            </a:r>
          </a:p>
          <a:p>
            <a:pPr marL="514350" indent="-514350" algn="thaiDist">
              <a:buClr>
                <a:srgbClr val="0070C0"/>
              </a:buClr>
              <a:buSzPct val="91000"/>
              <a:buFont typeface="+mj-lt"/>
              <a:buAutoNum type="arabicPeriod"/>
            </a:pPr>
            <a:endParaRPr lang="th-TH" sz="3200" dirty="0" smtClean="0">
              <a:latin typeface="AngsanaUPC" pitchFamily="18" charset="-34"/>
              <a:cs typeface="AngsanaUPC" pitchFamily="18" charset="-34"/>
            </a:endParaRPr>
          </a:p>
          <a:p>
            <a:pPr marL="514350" indent="-514350" algn="thaiDist">
              <a:buClr>
                <a:srgbClr val="0070C0"/>
              </a:buClr>
              <a:buSzPct val="91000"/>
            </a:pP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1.     กรณีเป็นรายได้จาก</a:t>
            </a:r>
            <a:r>
              <a:rPr lang="th-TH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ngsanaUPC" pitchFamily="18" charset="-34"/>
                <a:cs typeface="AngsanaUPC" pitchFamily="18" charset="-34"/>
              </a:rPr>
              <a:t>กิจการขนส่ง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และโดยสารหรือขนของระหว่างประเทศ ของบริษัทหรือห้างหุ้นส่วนนิติบุคคล ที่ตั้งขึ้นตามกฎหมายของต่างประเทศ (มาตรา 67)</a:t>
            </a:r>
          </a:p>
          <a:p>
            <a:pPr marL="514350" indent="-514350" algn="thaiDist">
              <a:buClr>
                <a:srgbClr val="0070C0"/>
              </a:buClr>
              <a:buSzPct val="91000"/>
            </a:pPr>
            <a:endParaRPr lang="th-TH" sz="3200" dirty="0" smtClean="0">
              <a:latin typeface="AngsanaUPC" pitchFamily="18" charset="-34"/>
              <a:cs typeface="AngsanaUPC" pitchFamily="18" charset="-34"/>
            </a:endParaRPr>
          </a:p>
          <a:p>
            <a:pPr marL="514350" indent="-514350" algn="thaiDist">
              <a:buClr>
                <a:srgbClr val="0070C0"/>
              </a:buClr>
              <a:buSzPct val="91000"/>
            </a:pP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2.     กรณีเป็นรายได้ของ</a:t>
            </a:r>
            <a:r>
              <a:rPr lang="th-TH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ngsanaUPC" pitchFamily="18" charset="-34"/>
                <a:cs typeface="AngsanaUPC" pitchFamily="18" charset="-34"/>
              </a:rPr>
              <a:t>มูลนิธิหรือสมาคม (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บัญชีอัตราภาษีเงินได้)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74"/>
            <a:ext cx="8229600" cy="1143000"/>
          </a:xfrm>
        </p:spPr>
        <p:txBody>
          <a:bodyPr/>
          <a:lstStyle/>
          <a:p>
            <a:r>
              <a:rPr lang="th-TH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ภาษีเงินได้นิติบุคคล</a:t>
            </a:r>
            <a:endParaRPr lang="th-TH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48" y="1643050"/>
            <a:ext cx="80010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70C0"/>
              </a:buClr>
              <a:buSzPct val="91000"/>
              <a:buFont typeface="Wingdings" pitchFamily="2" charset="2"/>
              <a:buChar char="Ø"/>
            </a:pP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sz="32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เป็นภาษีทางตรง </a:t>
            </a: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เช่นเดียวกับภาษีเงินได้บุคคลธรรมดา</a:t>
            </a:r>
          </a:p>
          <a:p>
            <a:pPr>
              <a:buClr>
                <a:srgbClr val="0070C0"/>
              </a:buClr>
              <a:buSzPct val="91000"/>
              <a:buFont typeface="Wingdings" pitchFamily="2" charset="2"/>
              <a:buChar char="Ø"/>
            </a:pPr>
            <a:r>
              <a:rPr lang="th-TH" sz="3200" b="1" dirty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ผู้มีเงินได้เป็น </a:t>
            </a:r>
            <a:r>
              <a:rPr lang="th-TH" sz="32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“บริษัท หรือ ห้างหุ้นส่วนนิติบุคคล”</a:t>
            </a:r>
          </a:p>
          <a:p>
            <a:pPr>
              <a:buClr>
                <a:srgbClr val="0070C0"/>
              </a:buClr>
              <a:buSzPct val="91000"/>
              <a:buFont typeface="Wingdings" pitchFamily="2" charset="2"/>
              <a:buChar char="Ø"/>
            </a:pPr>
            <a:r>
              <a:rPr lang="th-TH" sz="3200" b="1" dirty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ฐานภาษี คือ </a:t>
            </a:r>
            <a:r>
              <a:rPr lang="th-TH" sz="32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กำไรสุทธิ (รายได้ – รายจ่าย) </a:t>
            </a: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ที่เกิดขึ้นในรอบระยะเวลาบัญชี (12 เดือน) ถ้าขาดทุนไม่ต้องเสียภาษี</a:t>
            </a:r>
          </a:p>
          <a:p>
            <a:pPr>
              <a:buClr>
                <a:srgbClr val="0070C0"/>
              </a:buClr>
              <a:buSzPct val="91000"/>
            </a:pPr>
            <a:endParaRPr lang="th-TH" sz="3200" b="1" dirty="0" smtClean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0100" y="3714752"/>
            <a:ext cx="628654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>
              <a:buClr>
                <a:srgbClr val="0070C0"/>
              </a:buClr>
              <a:buSzPct val="91000"/>
            </a:pP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	วิธีการเสียภาษี กฎหมายกำหนดให้ บริษัทหรือห้างหุ้นส่วนนิติบุคคล ต้องเสียภาษีเงินได้ครึ่งปี</a:t>
            </a:r>
          </a:p>
          <a:p>
            <a:pPr algn="thaiDist">
              <a:buClr>
                <a:srgbClr val="0070C0"/>
              </a:buClr>
              <a:buSzPct val="91000"/>
            </a:pP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	กรณีที่มีภาษีถูกหัก ณ ที่จ่าย (คือภาษีที่จ่ายไปแล้ว โดยผู้จ่ายเงินหักนำส่งไว้) สามารถนำมาหักกับภาษีเงินได้นิติบุคคลที่ต้องชำระได้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285852" y="571480"/>
            <a:ext cx="6643734" cy="85725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+mj-cs"/>
              </a:rPr>
              <a:t>3.การเสียภาษีเงินได้จากรายได้ก่อนหักรายจ่าย</a:t>
            </a:r>
            <a:endParaRPr lang="th-TH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1493959"/>
            <a:ext cx="8001056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>
              <a:buClr>
                <a:srgbClr val="0070C0"/>
              </a:buClr>
              <a:buSzPct val="91000"/>
            </a:pPr>
            <a:r>
              <a:rPr lang="th-TH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ngsanaUPC" pitchFamily="18" charset="-34"/>
                <a:cs typeface="AngsanaUPC" pitchFamily="18" charset="-34"/>
              </a:rPr>
              <a:t>3.1 รายได้จากกิจการขนส่งระหว่างประเทศ</a:t>
            </a:r>
          </a:p>
          <a:p>
            <a:pPr algn="thaiDist">
              <a:buClr>
                <a:srgbClr val="0070C0"/>
              </a:buClr>
              <a:buSzPct val="91000"/>
            </a:pP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(1) ผู้มีหน้าที่เสียภาษี ได้แก่ </a:t>
            </a:r>
          </a:p>
          <a:p>
            <a:pPr algn="thaiDist">
              <a:buClr>
                <a:srgbClr val="0070C0"/>
              </a:buClr>
              <a:buSzPct val="91000"/>
            </a:pPr>
            <a:r>
              <a:rPr lang="th-TH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ngsanaUPC" pitchFamily="18" charset="-34"/>
                <a:cs typeface="AngsanaUPC" pitchFamily="18" charset="-34"/>
              </a:rPr>
              <a:t>“บริษัทหรือห้างหุ้นส่วนนิติบุคคลที่ตั้งขึ้นตามกฎหมายต่างประเทศ”</a:t>
            </a:r>
          </a:p>
          <a:p>
            <a:pPr marL="514350" indent="-514350" algn="thaiDist">
              <a:buClr>
                <a:srgbClr val="0070C0"/>
              </a:buClr>
              <a:buSzPct val="91000"/>
            </a:pP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(2) การคำนวณภาษี ให้คำนวณจากยอดรายได้ก่อนหักรายจ่าย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ดังนี้</a:t>
            </a:r>
          </a:p>
          <a:p>
            <a:pPr marL="514350" indent="-514350" algn="thaiDist">
              <a:buClr>
                <a:srgbClr val="0070C0"/>
              </a:buClr>
              <a:buSzPct val="91000"/>
              <a:buFont typeface="Wingdings" pitchFamily="2" charset="2"/>
              <a:buChar char="Ø"/>
            </a:pPr>
            <a:r>
              <a:rPr lang="th-TH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ngsanaUPC" pitchFamily="18" charset="-34"/>
                <a:cs typeface="AngsanaUPC" pitchFamily="18" charset="-34"/>
              </a:rPr>
              <a:t>กรณีรับขนส่งโดยสาร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รายได้ค่าโดยสาร ค่าธรรมเนียมและ</a:t>
            </a:r>
          </a:p>
          <a:p>
            <a:pPr marL="514350" indent="-514350" algn="thaiDist">
              <a:buClr>
                <a:srgbClr val="0070C0"/>
              </a:buClr>
              <a:buSzPct val="91000"/>
            </a:pP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	ประโยชน์อื่นใด</a:t>
            </a: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ที่เรียกเก็บในประเทศไทย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ก่อนหักรายจ่าย </a:t>
            </a:r>
          </a:p>
          <a:p>
            <a:pPr marL="514350" indent="-514350" algn="thaiDist">
              <a:buClr>
                <a:srgbClr val="0070C0"/>
              </a:buClr>
              <a:buSzPct val="91000"/>
            </a:pP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	ให้คำนวณภาษีใน</a:t>
            </a:r>
            <a:r>
              <a:rPr lang="th-TH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itchFamily="18" charset="-34"/>
                <a:cs typeface="AngsanaUPC" pitchFamily="18" charset="-34"/>
              </a:rPr>
              <a:t>อัตราร้อยละ 3</a:t>
            </a:r>
          </a:p>
          <a:p>
            <a:pPr marL="514350" indent="-514350" algn="thaiDist">
              <a:buClr>
                <a:srgbClr val="0070C0"/>
              </a:buClr>
              <a:buSzPct val="91000"/>
              <a:buFont typeface="Wingdings" pitchFamily="2" charset="2"/>
              <a:buChar char="Ø"/>
            </a:pPr>
            <a:r>
              <a:rPr lang="th-TH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ngsanaUPC" pitchFamily="18" charset="-34"/>
                <a:cs typeface="AngsanaUPC" pitchFamily="18" charset="-34"/>
              </a:rPr>
              <a:t>กรณีรับขนของ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รายได้ค่าระวาง ค่าธรรมเนียม และประโยชน์</a:t>
            </a:r>
          </a:p>
          <a:p>
            <a:pPr marL="514350" indent="-514350" algn="thaiDist">
              <a:buClr>
                <a:srgbClr val="0070C0"/>
              </a:buClr>
              <a:buSzPct val="91000"/>
            </a:pP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	อื่นใด</a:t>
            </a: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ที่เรียกเก็บไม่ว่าในหรือนอกประเทศไทย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ก่อนหักราย</a:t>
            </a:r>
          </a:p>
          <a:p>
            <a:pPr marL="514350" indent="-514350" algn="thaiDist">
              <a:buClr>
                <a:srgbClr val="0070C0"/>
              </a:buClr>
              <a:buSzPct val="91000"/>
            </a:pP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	จ่าย ให้คำนวณภาษี</a:t>
            </a:r>
            <a:r>
              <a:rPr lang="th-TH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itchFamily="18" charset="-34"/>
                <a:cs typeface="AngsanaUPC" pitchFamily="18" charset="-34"/>
              </a:rPr>
              <a:t>อัตราร้อยละ 3</a:t>
            </a:r>
          </a:p>
          <a:p>
            <a:pPr marL="514350" indent="-514350" algn="thaiDist">
              <a:buClr>
                <a:srgbClr val="0070C0"/>
              </a:buClr>
              <a:buSzPct val="91000"/>
            </a:pPr>
            <a:endParaRPr lang="th-TH" sz="3200" b="1" dirty="0" smtClean="0">
              <a:latin typeface="AngsanaUPC" pitchFamily="18" charset="-34"/>
              <a:cs typeface="AngsanaUPC" pitchFamily="18" charset="-34"/>
            </a:endParaRPr>
          </a:p>
          <a:p>
            <a:pPr marL="514350" indent="-514350" algn="thaiDist">
              <a:buClr>
                <a:srgbClr val="0070C0"/>
              </a:buClr>
              <a:buSzPct val="91000"/>
            </a:pPr>
            <a:endParaRPr lang="th-TH" sz="3200" b="1" dirty="0" smtClean="0">
              <a:latin typeface="AngsanaUPC" pitchFamily="18" charset="-34"/>
              <a:cs typeface="AngsanaUPC" pitchFamily="18" charset="-34"/>
            </a:endParaRPr>
          </a:p>
          <a:p>
            <a:pPr algn="thaiDist">
              <a:buClr>
                <a:srgbClr val="0070C0"/>
              </a:buClr>
              <a:buSzPct val="91000"/>
            </a:pPr>
            <a:endParaRPr lang="th-TH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285852" y="571480"/>
            <a:ext cx="6643734" cy="85725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+mj-cs"/>
              </a:rPr>
              <a:t>3.การเสียภาษีเงินได้จากรายได้ก่อนหักรายจ่าย</a:t>
            </a:r>
            <a:endParaRPr lang="th-TH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1493959"/>
            <a:ext cx="800105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>
              <a:buClr>
                <a:srgbClr val="0070C0"/>
              </a:buClr>
              <a:buSzPct val="91000"/>
            </a:pPr>
            <a:r>
              <a:rPr lang="th-TH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ngsanaUPC" pitchFamily="18" charset="-34"/>
                <a:cs typeface="AngsanaUPC" pitchFamily="18" charset="-34"/>
              </a:rPr>
              <a:t>3.2 รายได้ของมูลนิธิหรือสมาคม</a:t>
            </a:r>
          </a:p>
          <a:p>
            <a:pPr algn="thaiDist">
              <a:buClr>
                <a:srgbClr val="0070C0"/>
              </a:buClr>
              <a:buSzPct val="91000"/>
            </a:pPr>
            <a:endParaRPr lang="th-TH" sz="3200" b="1" dirty="0" smtClean="0">
              <a:latin typeface="AngsanaUPC" pitchFamily="18" charset="-34"/>
              <a:cs typeface="AngsanaUPC" pitchFamily="18" charset="-34"/>
            </a:endParaRPr>
          </a:p>
          <a:p>
            <a:pPr algn="thaiDist">
              <a:buClr>
                <a:srgbClr val="0070C0"/>
              </a:buClr>
              <a:buSzPct val="91000"/>
            </a:pP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(1) ผู้มีหน้าที่เสียภาษี ได้แก่ </a:t>
            </a:r>
          </a:p>
          <a:p>
            <a:pPr algn="thaiDist">
              <a:buClr>
                <a:srgbClr val="0070C0"/>
              </a:buClr>
              <a:buSzPct val="91000"/>
            </a:pP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	“มูลนิธิหรือสมาคม”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ที่ตั้งขึ้นตามกฎหมายไทย หรือกฎหมายของต่างประเทศ ซึ่งประกอบกิจการที่มีรายได้</a:t>
            </a:r>
          </a:p>
          <a:p>
            <a:pPr algn="thaiDist">
              <a:buClr>
                <a:srgbClr val="0070C0"/>
              </a:buClr>
              <a:buSzPct val="91000"/>
            </a:pPr>
            <a:endParaRPr lang="th-TH" sz="3200" dirty="0" smtClean="0">
              <a:latin typeface="AngsanaUPC" pitchFamily="18" charset="-34"/>
              <a:cs typeface="AngsanaUPC" pitchFamily="18" charset="-34"/>
            </a:endParaRPr>
          </a:p>
          <a:p>
            <a:pPr algn="thaiDist">
              <a:buClr>
                <a:srgbClr val="0070C0"/>
              </a:buClr>
              <a:buSzPct val="91000"/>
            </a:pP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(2) </a:t>
            </a: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รายได้ของมูลนิธิหรือสมาคม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ต้องเสียภาษีจากยอดรายได้</a:t>
            </a:r>
          </a:p>
          <a:p>
            <a:pPr algn="thaiDist">
              <a:buClr>
                <a:srgbClr val="0070C0"/>
              </a:buClr>
              <a:buSzPct val="91000"/>
            </a:pP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ก่อนหักรายจ่าย เช่น รายได้จากการขายสินค้าและบริการ ดอกเบี้ย </a:t>
            </a:r>
          </a:p>
          <a:p>
            <a:pPr algn="thaiDist">
              <a:buClr>
                <a:srgbClr val="0070C0"/>
              </a:buClr>
              <a:buSzPct val="91000"/>
            </a:pP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ค่าเช่า เงินปันผล</a:t>
            </a:r>
            <a:endParaRPr lang="th-TH" b="1" dirty="0" smtClean="0">
              <a:solidFill>
                <a:srgbClr val="FF0000"/>
              </a:solidFill>
              <a:latin typeface="AngsanaUPC" pitchFamily="18" charset="-34"/>
              <a:cs typeface="AngsanaUPC" pitchFamily="18" charset="-34"/>
            </a:endParaRPr>
          </a:p>
          <a:p>
            <a:pPr marL="514350" indent="-514350" algn="thaiDist">
              <a:buClr>
                <a:srgbClr val="0070C0"/>
              </a:buClr>
              <a:buSzPct val="91000"/>
            </a:pPr>
            <a:endParaRPr lang="th-TH" sz="3200" b="1" dirty="0" smtClean="0">
              <a:latin typeface="AngsanaUPC" pitchFamily="18" charset="-34"/>
              <a:cs typeface="AngsanaUPC" pitchFamily="18" charset="-34"/>
            </a:endParaRPr>
          </a:p>
          <a:p>
            <a:pPr marL="514350" indent="-514350" algn="thaiDist">
              <a:buClr>
                <a:srgbClr val="0070C0"/>
              </a:buClr>
              <a:buSzPct val="91000"/>
            </a:pPr>
            <a:endParaRPr lang="th-TH" sz="3200" b="1" dirty="0" smtClean="0">
              <a:latin typeface="AngsanaUPC" pitchFamily="18" charset="-34"/>
              <a:cs typeface="AngsanaUPC" pitchFamily="18" charset="-34"/>
            </a:endParaRPr>
          </a:p>
          <a:p>
            <a:pPr algn="thaiDist">
              <a:buClr>
                <a:srgbClr val="0070C0"/>
              </a:buClr>
              <a:buSzPct val="91000"/>
            </a:pPr>
            <a:endParaRPr lang="th-TH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285852" y="571480"/>
            <a:ext cx="6643734" cy="85725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+mj-cs"/>
              </a:rPr>
              <a:t>3.การเสียภาษีเงินได้จากรายได้ก่อนหักรายจ่าย</a:t>
            </a:r>
            <a:endParaRPr lang="th-TH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1493959"/>
            <a:ext cx="8001056" cy="8032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>
              <a:buClr>
                <a:srgbClr val="0070C0"/>
              </a:buClr>
              <a:buSzPct val="91000"/>
            </a:pPr>
            <a:r>
              <a:rPr lang="th-TH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ngsanaUPC" pitchFamily="18" charset="-34"/>
                <a:cs typeface="AngsanaUPC" pitchFamily="18" charset="-34"/>
              </a:rPr>
              <a:t>3.2 รายได้ของมูลนิธิหรือสมาคม</a:t>
            </a:r>
          </a:p>
          <a:p>
            <a:pPr algn="thaiDist">
              <a:buClr>
                <a:srgbClr val="0070C0"/>
              </a:buClr>
              <a:buSzPct val="91000"/>
            </a:pP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(3) </a:t>
            </a: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อัตราภาษีและการคำนวณภาษี </a:t>
            </a:r>
          </a:p>
          <a:p>
            <a:pPr algn="thaiDist">
              <a:buClr>
                <a:srgbClr val="0070C0"/>
              </a:buClr>
              <a:buSzPct val="91000"/>
            </a:pP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        (ก) เงินได้ประเภทที่ 8 เงินได้จากธุรกิจการพาณิชย์ เสียภาษีจาก</a:t>
            </a:r>
          </a:p>
          <a:p>
            <a:pPr algn="thaiDist">
              <a:buClr>
                <a:srgbClr val="0070C0"/>
              </a:buClr>
              <a:buSzPct val="91000"/>
            </a:pP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	รายได้ก่อนหักรายจ่าย</a:t>
            </a:r>
            <a:r>
              <a:rPr lang="th-TH" sz="32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อัตราร้อยละ 2</a:t>
            </a:r>
          </a:p>
          <a:p>
            <a:pPr algn="thaiDist">
              <a:buClr>
                <a:srgbClr val="0070C0"/>
              </a:buClr>
              <a:buSzPct val="91000"/>
            </a:pP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        (ข) เงินได้อื่นๆ เสียภาษีจากรายได้ก่อนหักรายจ่าย</a:t>
            </a:r>
            <a:r>
              <a:rPr lang="th-TH" sz="32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อัตราร้อยละ 10</a:t>
            </a:r>
          </a:p>
          <a:p>
            <a:pPr algn="thaiDist">
              <a:buClr>
                <a:srgbClr val="0070C0"/>
              </a:buClr>
              <a:buSzPct val="91000"/>
            </a:pP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(4) </a:t>
            </a: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การยื่นแบบแสดงรายการและชำระภาษี เช่นเดียวกับบริษัท</a:t>
            </a:r>
          </a:p>
          <a:p>
            <a:pPr algn="thaiDist">
              <a:buClr>
                <a:srgbClr val="0070C0"/>
              </a:buClr>
              <a:buSzPct val="91000"/>
            </a:pP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หรือห้างหุ้นส่วนนิติบุคคล คือ </a:t>
            </a:r>
          </a:p>
          <a:p>
            <a:pPr algn="thaiDist">
              <a:buClr>
                <a:srgbClr val="0070C0"/>
              </a:buClr>
              <a:buSzPct val="91000"/>
            </a:pP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	- ครึ่งรอบระยะเวลาบัญชี  </a:t>
            </a:r>
            <a:r>
              <a:rPr lang="th-TH" sz="32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(ไม่ต้องยื่นแบบ)</a:t>
            </a:r>
          </a:p>
          <a:p>
            <a:pPr algn="thaiDist">
              <a:buClr>
                <a:srgbClr val="0070C0"/>
              </a:buClr>
              <a:buSzPct val="91000"/>
            </a:pP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	- สิ้นรอบระยะเวลาบัญชี </a:t>
            </a:r>
            <a:r>
              <a:rPr lang="th-TH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itchFamily="18" charset="-34"/>
                <a:cs typeface="AngsanaUPC" pitchFamily="18" charset="-34"/>
              </a:rPr>
              <a:t>ภายใน 150 วัน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นับจากวันสุดท้าย</a:t>
            </a:r>
          </a:p>
          <a:p>
            <a:pPr algn="thaiDist">
              <a:buClr>
                <a:srgbClr val="0070C0"/>
              </a:buClr>
              <a:buSzPct val="91000"/>
            </a:pP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ของรอบระยะเวลาบัญชี   </a:t>
            </a:r>
            <a:r>
              <a:rPr lang="th-TH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ngsanaUPC" pitchFamily="18" charset="-34"/>
                <a:cs typeface="AngsanaUPC" pitchFamily="18" charset="-34"/>
              </a:rPr>
              <a:t>(ภ.ง.ด.55)</a:t>
            </a:r>
            <a:endParaRPr lang="th-TH" sz="3200" b="1" dirty="0" smtClean="0">
              <a:latin typeface="AngsanaUPC" pitchFamily="18" charset="-34"/>
              <a:cs typeface="AngsanaUPC" pitchFamily="18" charset="-34"/>
            </a:endParaRPr>
          </a:p>
          <a:p>
            <a:pPr algn="thaiDist">
              <a:buClr>
                <a:srgbClr val="0070C0"/>
              </a:buClr>
              <a:buSzPct val="91000"/>
            </a:pP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       </a:t>
            </a:r>
            <a:endParaRPr lang="th-TH" sz="3200" b="1" dirty="0" smtClean="0">
              <a:solidFill>
                <a:srgbClr val="FF0000"/>
              </a:solidFill>
              <a:latin typeface="AngsanaUPC" pitchFamily="18" charset="-34"/>
              <a:cs typeface="AngsanaUPC" pitchFamily="18" charset="-34"/>
            </a:endParaRPr>
          </a:p>
          <a:p>
            <a:pPr algn="thaiDist">
              <a:buClr>
                <a:srgbClr val="0070C0"/>
              </a:buClr>
              <a:buSzPct val="91000"/>
            </a:pPr>
            <a:endParaRPr lang="th-TH" sz="3200" b="1" dirty="0" smtClean="0">
              <a:solidFill>
                <a:srgbClr val="FF0000"/>
              </a:solidFill>
              <a:latin typeface="AngsanaUPC" pitchFamily="18" charset="-34"/>
              <a:cs typeface="AngsanaUPC" pitchFamily="18" charset="-34"/>
            </a:endParaRPr>
          </a:p>
          <a:p>
            <a:pPr algn="thaiDist">
              <a:buClr>
                <a:srgbClr val="0070C0"/>
              </a:buClr>
              <a:buSzPct val="91000"/>
            </a:pPr>
            <a:endParaRPr lang="th-TH" b="1" dirty="0" smtClean="0">
              <a:solidFill>
                <a:srgbClr val="FF0000"/>
              </a:solidFill>
              <a:latin typeface="AngsanaUPC" pitchFamily="18" charset="-34"/>
              <a:cs typeface="AngsanaUPC" pitchFamily="18" charset="-34"/>
            </a:endParaRPr>
          </a:p>
          <a:p>
            <a:pPr marL="514350" indent="-514350" algn="thaiDist">
              <a:buClr>
                <a:srgbClr val="0070C0"/>
              </a:buClr>
              <a:buSzPct val="91000"/>
            </a:pPr>
            <a:endParaRPr lang="th-TH" sz="3200" b="1" dirty="0" smtClean="0">
              <a:latin typeface="AngsanaUPC" pitchFamily="18" charset="-34"/>
              <a:cs typeface="AngsanaUPC" pitchFamily="18" charset="-34"/>
            </a:endParaRPr>
          </a:p>
          <a:p>
            <a:pPr marL="514350" indent="-514350" algn="thaiDist">
              <a:buClr>
                <a:srgbClr val="0070C0"/>
              </a:buClr>
              <a:buSzPct val="91000"/>
            </a:pPr>
            <a:endParaRPr lang="th-TH" sz="3200" b="1" dirty="0" smtClean="0">
              <a:latin typeface="AngsanaUPC" pitchFamily="18" charset="-34"/>
              <a:cs typeface="AngsanaUPC" pitchFamily="18" charset="-34"/>
            </a:endParaRPr>
          </a:p>
          <a:p>
            <a:pPr algn="thaiDist">
              <a:buClr>
                <a:srgbClr val="0070C0"/>
              </a:buClr>
              <a:buSzPct val="91000"/>
            </a:pPr>
            <a:endParaRPr lang="th-TH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285852" y="571480"/>
            <a:ext cx="6786610" cy="857256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+mj-cs"/>
              </a:rPr>
              <a:t>4.การเสียภาษีเงินได้สำหรับเงินที่จ่ายจากหรือในประเทศไทย</a:t>
            </a:r>
            <a:endParaRPr lang="th-TH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1493959"/>
            <a:ext cx="8001056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>
              <a:buClr>
                <a:srgbClr val="0070C0"/>
              </a:buClr>
              <a:buSzPct val="91000"/>
            </a:pPr>
            <a:r>
              <a:rPr lang="th-TH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ngsanaUPC" pitchFamily="18" charset="-34"/>
                <a:cs typeface="AngsanaUPC" pitchFamily="18" charset="-34"/>
              </a:rPr>
              <a:t>4.1 ผู้มีหน้าที่เสียภาษี</a:t>
            </a:r>
          </a:p>
          <a:p>
            <a:pPr algn="thaiDist">
              <a:buClr>
                <a:srgbClr val="0070C0"/>
              </a:buClr>
              <a:buSzPct val="91000"/>
            </a:pP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    	</a:t>
            </a:r>
          </a:p>
          <a:p>
            <a:pPr algn="thaiDist">
              <a:buClr>
                <a:srgbClr val="0070C0"/>
              </a:buClr>
              <a:buSzPct val="91000"/>
            </a:pP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	บริษัทหรือห้างหุ้นส่วนนิติบุคคล ที่ตั้งขึ้นตามกฎหมายของต่างประเทศ ที่มิได้ประกอบกิจการในประเทศไทย และได้รับเงินได้พึงประเมินประเภที่ 2, 3, 4, 5 หรือ 6 ที่จ่ายจากหรือในประเทศไทย การเสียภาษีกรณีนี้  </a:t>
            </a: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กฎหมายให้เสียภาษีโดยวิธีการหักภาษี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 คือ ผู้จ่ายเงินได้ต้องหักภาษีจากเงินได้พึงประเมินที่จ่าย ภาษีที่หักไว้ในกรณีนี้เป็น</a:t>
            </a:r>
          </a:p>
          <a:p>
            <a:pPr algn="thaiDist">
              <a:buClr>
                <a:srgbClr val="0070C0"/>
              </a:buClr>
              <a:buSzPct val="91000"/>
            </a:pP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ภาษที่เสียเด็ดขาด จงเสร็จสิ้นเป็นรายครั้งไป</a:t>
            </a:r>
          </a:p>
          <a:p>
            <a:pPr algn="thaiDist">
              <a:buClr>
                <a:srgbClr val="0070C0"/>
              </a:buClr>
              <a:buSzPct val="91000"/>
            </a:pP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       </a:t>
            </a:r>
            <a:endParaRPr lang="th-TH" sz="3200" b="1" dirty="0" smtClean="0">
              <a:solidFill>
                <a:srgbClr val="FF0000"/>
              </a:solidFill>
              <a:latin typeface="AngsanaUPC" pitchFamily="18" charset="-34"/>
              <a:cs typeface="AngsanaUPC" pitchFamily="18" charset="-34"/>
            </a:endParaRPr>
          </a:p>
          <a:p>
            <a:pPr algn="thaiDist">
              <a:buClr>
                <a:srgbClr val="0070C0"/>
              </a:buClr>
              <a:buSzPct val="91000"/>
            </a:pPr>
            <a:endParaRPr lang="th-TH" sz="3200" b="1" dirty="0" smtClean="0">
              <a:solidFill>
                <a:srgbClr val="FF0000"/>
              </a:solidFill>
              <a:latin typeface="AngsanaUPC" pitchFamily="18" charset="-34"/>
              <a:cs typeface="AngsanaUPC" pitchFamily="18" charset="-34"/>
            </a:endParaRPr>
          </a:p>
          <a:p>
            <a:pPr algn="thaiDist">
              <a:buClr>
                <a:srgbClr val="0070C0"/>
              </a:buClr>
              <a:buSzPct val="91000"/>
            </a:pPr>
            <a:endParaRPr lang="th-TH" b="1" dirty="0" smtClean="0">
              <a:solidFill>
                <a:srgbClr val="FF0000"/>
              </a:solidFill>
              <a:latin typeface="AngsanaUPC" pitchFamily="18" charset="-34"/>
              <a:cs typeface="AngsanaUPC" pitchFamily="18" charset="-34"/>
            </a:endParaRPr>
          </a:p>
          <a:p>
            <a:pPr marL="514350" indent="-514350" algn="thaiDist">
              <a:buClr>
                <a:srgbClr val="0070C0"/>
              </a:buClr>
              <a:buSzPct val="91000"/>
            </a:pPr>
            <a:endParaRPr lang="th-TH" sz="3200" b="1" dirty="0" smtClean="0">
              <a:latin typeface="AngsanaUPC" pitchFamily="18" charset="-34"/>
              <a:cs typeface="AngsanaUPC" pitchFamily="18" charset="-34"/>
            </a:endParaRPr>
          </a:p>
          <a:p>
            <a:pPr marL="514350" indent="-514350" algn="thaiDist">
              <a:buClr>
                <a:srgbClr val="0070C0"/>
              </a:buClr>
              <a:buSzPct val="91000"/>
            </a:pPr>
            <a:endParaRPr lang="th-TH" sz="3200" b="1" dirty="0" smtClean="0">
              <a:latin typeface="AngsanaUPC" pitchFamily="18" charset="-34"/>
              <a:cs typeface="AngsanaUPC" pitchFamily="18" charset="-34"/>
            </a:endParaRPr>
          </a:p>
          <a:p>
            <a:pPr algn="thaiDist">
              <a:buClr>
                <a:srgbClr val="0070C0"/>
              </a:buClr>
              <a:buSzPct val="91000"/>
            </a:pPr>
            <a:endParaRPr lang="th-TH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285852" y="571480"/>
            <a:ext cx="6786610" cy="857256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+mj-cs"/>
              </a:rPr>
              <a:t>4.การเสียภาษีเงินได้สำหรับเงินที่จ่ายจากหรือในประเทศไทย</a:t>
            </a:r>
            <a:endParaRPr lang="th-TH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1493959"/>
            <a:ext cx="8001056" cy="754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>
              <a:buClr>
                <a:srgbClr val="0070C0"/>
              </a:buClr>
              <a:buSzPct val="91000"/>
            </a:pPr>
            <a:r>
              <a:rPr lang="th-TH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ngsanaUPC" pitchFamily="18" charset="-34"/>
                <a:cs typeface="AngsanaUPC" pitchFamily="18" charset="-34"/>
              </a:rPr>
              <a:t>4.2 เงินได้ที่ต้องหักภาษี ณ ที่จ่าย</a:t>
            </a:r>
          </a:p>
          <a:p>
            <a:pPr algn="thaiDist">
              <a:buClr>
                <a:srgbClr val="0070C0"/>
              </a:buClr>
              <a:buSzPct val="91000"/>
            </a:pPr>
            <a:endParaRPr lang="th-TH" sz="3200" dirty="0" smtClean="0">
              <a:latin typeface="AngsanaUPC" pitchFamily="18" charset="-34"/>
              <a:cs typeface="AngsanaUPC" pitchFamily="18" charset="-34"/>
            </a:endParaRPr>
          </a:p>
          <a:p>
            <a:pPr algn="thaiDist">
              <a:buClr>
                <a:srgbClr val="0070C0"/>
              </a:buClr>
              <a:buSzPct val="91000"/>
            </a:pP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ngsanaUPC" pitchFamily="18" charset="-34"/>
                <a:cs typeface="AngsanaUPC" pitchFamily="18" charset="-34"/>
              </a:rPr>
              <a:t>40(2)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	เงินได้เนื่องจาก</a:t>
            </a:r>
            <a:r>
              <a:rPr lang="th-TH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ngsanaUPC" pitchFamily="18" charset="-34"/>
                <a:cs typeface="AngsanaUPC" pitchFamily="18" charset="-34"/>
              </a:rPr>
              <a:t>หน้าที่หรือตำแหน่ง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งานที่ทำ</a:t>
            </a:r>
          </a:p>
          <a:p>
            <a:pPr algn="thaiDist">
              <a:buClr>
                <a:srgbClr val="0070C0"/>
              </a:buClr>
              <a:buSzPct val="91000"/>
            </a:pPr>
            <a:r>
              <a:rPr lang="th-TH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ngsanaUPC" pitchFamily="18" charset="-34"/>
                <a:cs typeface="AngsanaUPC" pitchFamily="18" charset="-34"/>
              </a:rPr>
              <a:t> 40(3)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	</a:t>
            </a:r>
            <a:r>
              <a:rPr lang="th-TH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ngsanaUPC" pitchFamily="18" charset="-34"/>
                <a:cs typeface="AngsanaUPC" pitchFamily="18" charset="-34"/>
              </a:rPr>
              <a:t>ค่ากู๊ดวิลล์ ค่าลิขสิทธิ์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หรือสิทธิอย่างอื่น เงินได้จากพินัยกรรม</a:t>
            </a:r>
          </a:p>
          <a:p>
            <a:pPr algn="thaiDist">
              <a:buClr>
                <a:srgbClr val="0070C0"/>
              </a:buClr>
              <a:buSzPct val="91000"/>
            </a:pPr>
            <a:r>
              <a:rPr lang="th-TH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ngsanaUPC" pitchFamily="18" charset="-34"/>
                <a:cs typeface="AngsanaUPC" pitchFamily="18" charset="-34"/>
              </a:rPr>
              <a:t> 40(4)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	</a:t>
            </a:r>
            <a:r>
              <a:rPr lang="th-TH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ngsanaUPC" pitchFamily="18" charset="-34"/>
                <a:cs typeface="AngsanaUPC" pitchFamily="18" charset="-34"/>
              </a:rPr>
              <a:t>ดอกเบี้ย 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เช่น ดอกเบี้ยพันธบัตร ดอกเบี้ยเงินฝาก ดอกเบี้ยหุ้นกู้ / 	เงินปันผล / เงินโบนัส / เงินลดทุน / เงินเพิ่มทุน / การโอนหุ้น   </a:t>
            </a:r>
          </a:p>
          <a:p>
            <a:pPr algn="thaiDist">
              <a:buClr>
                <a:srgbClr val="0070C0"/>
              </a:buClr>
              <a:buSzPct val="91000"/>
            </a:pPr>
            <a:r>
              <a:rPr lang="th-TH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ngsanaUPC" pitchFamily="18" charset="-34"/>
                <a:cs typeface="AngsanaUPC" pitchFamily="18" charset="-34"/>
              </a:rPr>
              <a:t> 40(5)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	เงินหรือประโยชน์เนื่องจากการ</a:t>
            </a:r>
            <a:r>
              <a:rPr lang="th-TH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ngsanaUPC" pitchFamily="18" charset="-34"/>
                <a:cs typeface="AngsanaUPC" pitchFamily="18" charset="-34"/>
              </a:rPr>
              <a:t>ให้เช่าทรัพย์สิน</a:t>
            </a:r>
            <a:endParaRPr lang="th-TH" sz="3200" dirty="0" smtClean="0">
              <a:latin typeface="AngsanaUPC" pitchFamily="18" charset="-34"/>
              <a:cs typeface="AngsanaUPC" pitchFamily="18" charset="-34"/>
            </a:endParaRPr>
          </a:p>
          <a:p>
            <a:pPr algn="thaiDist">
              <a:buClr>
                <a:srgbClr val="0070C0"/>
              </a:buClr>
              <a:buSzPct val="91000"/>
            </a:pP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ngsanaUPC" pitchFamily="18" charset="-34"/>
                <a:cs typeface="AngsanaUPC" pitchFamily="18" charset="-34"/>
              </a:rPr>
              <a:t>40(6)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	</a:t>
            </a:r>
            <a:r>
              <a:rPr lang="th-TH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ngsanaUPC" pitchFamily="18" charset="-34"/>
                <a:cs typeface="AngsanaUPC" pitchFamily="18" charset="-34"/>
              </a:rPr>
              <a:t>วิชาชีพอิสระ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กฎหมาย โรคศิลป วิศวกรรม สถาปัตยกรรม</a:t>
            </a:r>
          </a:p>
          <a:p>
            <a:pPr algn="thaiDist">
              <a:buClr>
                <a:srgbClr val="0070C0"/>
              </a:buClr>
              <a:buSzPct val="91000"/>
            </a:pP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	บัญชี</a:t>
            </a:r>
          </a:p>
          <a:p>
            <a:pPr algn="thaiDist">
              <a:buClr>
                <a:srgbClr val="0070C0"/>
              </a:buClr>
              <a:buSzPct val="91000"/>
            </a:pP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       </a:t>
            </a:r>
            <a:endParaRPr lang="th-TH" sz="3200" b="1" dirty="0" smtClean="0">
              <a:solidFill>
                <a:srgbClr val="FF0000"/>
              </a:solidFill>
              <a:latin typeface="AngsanaUPC" pitchFamily="18" charset="-34"/>
              <a:cs typeface="AngsanaUPC" pitchFamily="18" charset="-34"/>
            </a:endParaRPr>
          </a:p>
          <a:p>
            <a:pPr algn="thaiDist">
              <a:buClr>
                <a:srgbClr val="0070C0"/>
              </a:buClr>
              <a:buSzPct val="91000"/>
            </a:pPr>
            <a:endParaRPr lang="th-TH" sz="3200" b="1" dirty="0" smtClean="0">
              <a:solidFill>
                <a:srgbClr val="FF0000"/>
              </a:solidFill>
              <a:latin typeface="AngsanaUPC" pitchFamily="18" charset="-34"/>
              <a:cs typeface="AngsanaUPC" pitchFamily="18" charset="-34"/>
            </a:endParaRPr>
          </a:p>
          <a:p>
            <a:pPr algn="thaiDist">
              <a:buClr>
                <a:srgbClr val="0070C0"/>
              </a:buClr>
              <a:buSzPct val="91000"/>
            </a:pPr>
            <a:endParaRPr lang="th-TH" b="1" dirty="0" smtClean="0">
              <a:solidFill>
                <a:srgbClr val="FF0000"/>
              </a:solidFill>
              <a:latin typeface="AngsanaUPC" pitchFamily="18" charset="-34"/>
              <a:cs typeface="AngsanaUPC" pitchFamily="18" charset="-34"/>
            </a:endParaRPr>
          </a:p>
          <a:p>
            <a:pPr marL="514350" indent="-514350" algn="thaiDist">
              <a:buClr>
                <a:srgbClr val="0070C0"/>
              </a:buClr>
              <a:buSzPct val="91000"/>
            </a:pPr>
            <a:endParaRPr lang="th-TH" sz="3200" b="1" dirty="0" smtClean="0">
              <a:latin typeface="AngsanaUPC" pitchFamily="18" charset="-34"/>
              <a:cs typeface="AngsanaUPC" pitchFamily="18" charset="-34"/>
            </a:endParaRPr>
          </a:p>
          <a:p>
            <a:pPr marL="514350" indent="-514350" algn="thaiDist">
              <a:buClr>
                <a:srgbClr val="0070C0"/>
              </a:buClr>
              <a:buSzPct val="91000"/>
            </a:pPr>
            <a:endParaRPr lang="th-TH" sz="3200" b="1" dirty="0" smtClean="0">
              <a:latin typeface="AngsanaUPC" pitchFamily="18" charset="-34"/>
              <a:cs typeface="AngsanaUPC" pitchFamily="18" charset="-34"/>
            </a:endParaRPr>
          </a:p>
          <a:p>
            <a:pPr algn="thaiDist">
              <a:buClr>
                <a:srgbClr val="0070C0"/>
              </a:buClr>
              <a:buSzPct val="91000"/>
            </a:pPr>
            <a:endParaRPr lang="th-TH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285852" y="571480"/>
            <a:ext cx="6786610" cy="857256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+mj-cs"/>
              </a:rPr>
              <a:t>4.การเสียภาษีเงินได้สำหรับเงินที่จ่ายจากหรือในประเทศไทย</a:t>
            </a:r>
            <a:endParaRPr lang="th-TH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1493959"/>
            <a:ext cx="8001056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>
              <a:buClr>
                <a:srgbClr val="0070C0"/>
              </a:buClr>
              <a:buSzPct val="91000"/>
            </a:pPr>
            <a:r>
              <a:rPr lang="th-TH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ngsanaUPC" pitchFamily="18" charset="-34"/>
                <a:cs typeface="AngsanaUPC" pitchFamily="18" charset="-34"/>
              </a:rPr>
              <a:t>4.3 อัตราภาษีและการคำนวณภาษี</a:t>
            </a:r>
          </a:p>
          <a:p>
            <a:pPr algn="thaiDist">
              <a:buClr>
                <a:srgbClr val="0070C0"/>
              </a:buClr>
              <a:buSzPct val="91000"/>
            </a:pPr>
            <a:endParaRPr lang="th-TH" sz="3200" dirty="0" smtClean="0">
              <a:latin typeface="AngsanaUPC" pitchFamily="18" charset="-34"/>
              <a:cs typeface="AngsanaUPC" pitchFamily="18" charset="-34"/>
            </a:endParaRPr>
          </a:p>
          <a:p>
            <a:pPr algn="thaiDist">
              <a:buClr>
                <a:srgbClr val="0070C0"/>
              </a:buClr>
              <a:buSzPct val="91000"/>
            </a:pP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     (1)  	เงินได้พึงประเมินประเภทที่ </a:t>
            </a:r>
            <a:r>
              <a:rPr lang="th-TH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ngsanaUPC" pitchFamily="18" charset="-34"/>
                <a:cs typeface="AngsanaUPC" pitchFamily="18" charset="-34"/>
              </a:rPr>
              <a:t>40(2) (3) (4) (5) (6)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ให้คำนวณหักภาษีใน </a:t>
            </a:r>
            <a:r>
              <a:rPr lang="th-TH" sz="32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อัตราร้อยละ 15 </a:t>
            </a:r>
            <a:r>
              <a:rPr lang="th-TH" sz="3200" b="1" dirty="0" smtClean="0">
                <a:solidFill>
                  <a:srgbClr val="00B050"/>
                </a:solidFill>
                <a:latin typeface="AngsanaUPC" pitchFamily="18" charset="-34"/>
                <a:cs typeface="AngsanaUPC" pitchFamily="18" charset="-34"/>
              </a:rPr>
              <a:t>ยกเว้น 40(4) เงินปันผล </a:t>
            </a:r>
          </a:p>
          <a:p>
            <a:pPr algn="thaiDist">
              <a:buClr>
                <a:srgbClr val="0070C0"/>
              </a:buClr>
              <a:buSzPct val="91000"/>
            </a:pPr>
            <a:endParaRPr lang="th-TH" sz="3200" dirty="0" smtClean="0">
              <a:latin typeface="AngsanaUPC" pitchFamily="18" charset="-34"/>
              <a:cs typeface="AngsanaUPC" pitchFamily="18" charset="-34"/>
            </a:endParaRPr>
          </a:p>
          <a:p>
            <a:pPr algn="thaiDist">
              <a:buClr>
                <a:srgbClr val="0070C0"/>
              </a:buClr>
              <a:buSzPct val="91000"/>
            </a:pP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     (2)	เงินได้พึงประเมินประเภทที่ </a:t>
            </a:r>
            <a:r>
              <a:rPr lang="th-TH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ngsanaUPC" pitchFamily="18" charset="-34"/>
                <a:cs typeface="AngsanaUPC" pitchFamily="18" charset="-34"/>
              </a:rPr>
              <a:t>40(4) เงินปันผล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ให้ผู้จ่ายเงินได้คำนวณหักภาษีใน</a:t>
            </a:r>
            <a:r>
              <a:rPr lang="th-TH" sz="32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อัตราร้อยละ 10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       </a:t>
            </a:r>
            <a:endParaRPr lang="th-TH" sz="3200" b="1" dirty="0" smtClean="0">
              <a:solidFill>
                <a:srgbClr val="FF0000"/>
              </a:solidFill>
              <a:latin typeface="AngsanaUPC" pitchFamily="18" charset="-34"/>
              <a:cs typeface="AngsanaUPC" pitchFamily="18" charset="-34"/>
            </a:endParaRPr>
          </a:p>
          <a:p>
            <a:pPr algn="thaiDist">
              <a:buClr>
                <a:srgbClr val="0070C0"/>
              </a:buClr>
              <a:buSzPct val="91000"/>
            </a:pPr>
            <a:endParaRPr lang="th-TH" sz="3200" b="1" dirty="0" smtClean="0">
              <a:solidFill>
                <a:srgbClr val="FF0000"/>
              </a:solidFill>
              <a:latin typeface="AngsanaUPC" pitchFamily="18" charset="-34"/>
              <a:cs typeface="AngsanaUPC" pitchFamily="18" charset="-34"/>
            </a:endParaRPr>
          </a:p>
          <a:p>
            <a:pPr algn="thaiDist">
              <a:buClr>
                <a:srgbClr val="0070C0"/>
              </a:buClr>
              <a:buSzPct val="91000"/>
            </a:pPr>
            <a:endParaRPr lang="th-TH" b="1" dirty="0" smtClean="0">
              <a:solidFill>
                <a:srgbClr val="FF0000"/>
              </a:solidFill>
              <a:latin typeface="AngsanaUPC" pitchFamily="18" charset="-34"/>
              <a:cs typeface="AngsanaUPC" pitchFamily="18" charset="-34"/>
            </a:endParaRPr>
          </a:p>
          <a:p>
            <a:pPr marL="514350" indent="-514350" algn="thaiDist">
              <a:buClr>
                <a:srgbClr val="0070C0"/>
              </a:buClr>
              <a:buSzPct val="91000"/>
            </a:pPr>
            <a:endParaRPr lang="th-TH" sz="3200" b="1" dirty="0" smtClean="0">
              <a:latin typeface="AngsanaUPC" pitchFamily="18" charset="-34"/>
              <a:cs typeface="AngsanaUPC" pitchFamily="18" charset="-34"/>
            </a:endParaRPr>
          </a:p>
          <a:p>
            <a:pPr marL="514350" indent="-514350" algn="thaiDist">
              <a:buClr>
                <a:srgbClr val="0070C0"/>
              </a:buClr>
              <a:buSzPct val="91000"/>
            </a:pPr>
            <a:endParaRPr lang="th-TH" sz="3200" b="1" dirty="0" smtClean="0">
              <a:latin typeface="AngsanaUPC" pitchFamily="18" charset="-34"/>
              <a:cs typeface="AngsanaUPC" pitchFamily="18" charset="-34"/>
            </a:endParaRPr>
          </a:p>
          <a:p>
            <a:pPr algn="thaiDist">
              <a:buClr>
                <a:srgbClr val="0070C0"/>
              </a:buClr>
              <a:buSzPct val="91000"/>
            </a:pPr>
            <a:endParaRPr lang="th-TH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285852" y="571480"/>
            <a:ext cx="6786610" cy="857256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+mj-cs"/>
              </a:rPr>
              <a:t>4.การเสียภาษีเงินได้สำหรับเงินที่จ่ายจากหรือในประเทศไทย</a:t>
            </a:r>
            <a:endParaRPr lang="th-TH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1493959"/>
            <a:ext cx="800105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>
              <a:buClr>
                <a:srgbClr val="0070C0"/>
              </a:buClr>
              <a:buSzPct val="91000"/>
            </a:pPr>
            <a:r>
              <a:rPr lang="th-TH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ngsanaUPC" pitchFamily="18" charset="-34"/>
                <a:cs typeface="AngsanaUPC" pitchFamily="18" charset="-34"/>
              </a:rPr>
              <a:t>4.4 การยื่นแบบแสดงรายการและชำระภาษี</a:t>
            </a:r>
          </a:p>
          <a:p>
            <a:pPr algn="thaiDist">
              <a:buClr>
                <a:srgbClr val="0070C0"/>
              </a:buClr>
              <a:buSzPct val="91000"/>
            </a:pPr>
            <a:endParaRPr lang="th-TH" sz="3200" dirty="0" smtClean="0">
              <a:latin typeface="AngsanaUPC" pitchFamily="18" charset="-34"/>
              <a:cs typeface="AngsanaUPC" pitchFamily="18" charset="-34"/>
            </a:endParaRPr>
          </a:p>
          <a:p>
            <a:pPr algn="thaiDist">
              <a:buClr>
                <a:srgbClr val="0070C0"/>
              </a:buClr>
              <a:buSzPct val="91000"/>
            </a:pP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     	การหักภาษีเงินได้นิติบุคคล ณ ที่จ่าย สำหรับบริษัทต่างประเทศข้างต้น ผู้จ่ายเงินได้จะต้องหักภาษี ณ ที่จ่าย และยื่นแบบแสดงรายการนำส่งภาษี</a:t>
            </a:r>
            <a:r>
              <a:rPr lang="th-TH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itchFamily="18" charset="-34"/>
                <a:cs typeface="AngsanaUPC" pitchFamily="18" charset="-34"/>
              </a:rPr>
              <a:t>ภายใน 7 วัน นับแต่วันสิ้นเดือนของเดือนที่จ่ายเงินได้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แบบแสดงรายการ คือ </a:t>
            </a:r>
            <a:r>
              <a:rPr lang="th-TH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ngsanaUPC" pitchFamily="18" charset="-34"/>
                <a:cs typeface="AngsanaUPC" pitchFamily="18" charset="-34"/>
              </a:rPr>
              <a:t>ภ.ง.ด.54 </a:t>
            </a:r>
            <a:endParaRPr lang="th-TH" sz="3200" b="1" dirty="0" smtClean="0">
              <a:solidFill>
                <a:srgbClr val="FF0000"/>
              </a:solidFill>
              <a:latin typeface="AngsanaUPC" pitchFamily="18" charset="-34"/>
              <a:cs typeface="AngsanaUPC" pitchFamily="18" charset="-34"/>
            </a:endParaRPr>
          </a:p>
          <a:p>
            <a:pPr algn="thaiDist">
              <a:buClr>
                <a:srgbClr val="0070C0"/>
              </a:buClr>
              <a:buSzPct val="91000"/>
            </a:pPr>
            <a:endParaRPr lang="th-TH" b="1" dirty="0" smtClean="0">
              <a:solidFill>
                <a:srgbClr val="FF0000"/>
              </a:solidFill>
              <a:latin typeface="AngsanaUPC" pitchFamily="18" charset="-34"/>
              <a:cs typeface="AngsanaUPC" pitchFamily="18" charset="-34"/>
            </a:endParaRPr>
          </a:p>
          <a:p>
            <a:pPr marL="514350" indent="-514350" algn="thaiDist">
              <a:buClr>
                <a:srgbClr val="0070C0"/>
              </a:buClr>
              <a:buSzPct val="91000"/>
            </a:pPr>
            <a:endParaRPr lang="th-TH" sz="3200" b="1" dirty="0" smtClean="0">
              <a:latin typeface="AngsanaUPC" pitchFamily="18" charset="-34"/>
              <a:cs typeface="AngsanaUPC" pitchFamily="18" charset="-34"/>
            </a:endParaRPr>
          </a:p>
          <a:p>
            <a:pPr marL="514350" indent="-514350" algn="thaiDist">
              <a:buClr>
                <a:srgbClr val="0070C0"/>
              </a:buClr>
              <a:buSzPct val="91000"/>
            </a:pPr>
            <a:endParaRPr lang="th-TH" sz="3200" b="1" dirty="0" smtClean="0">
              <a:latin typeface="AngsanaUPC" pitchFamily="18" charset="-34"/>
              <a:cs typeface="AngsanaUPC" pitchFamily="18" charset="-34"/>
            </a:endParaRPr>
          </a:p>
          <a:p>
            <a:pPr algn="thaiDist">
              <a:buClr>
                <a:srgbClr val="0070C0"/>
              </a:buClr>
              <a:buSzPct val="91000"/>
            </a:pPr>
            <a:endParaRPr lang="th-TH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285852" y="571480"/>
            <a:ext cx="6786610" cy="85725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+mj-cs"/>
              </a:rPr>
              <a:t>5.การเสียภาษีสำหรับการจำหน่ายกำไรไปต่างประเทศไทย</a:t>
            </a:r>
            <a:endParaRPr lang="th-TH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1493959"/>
            <a:ext cx="8001056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>
              <a:buClr>
                <a:srgbClr val="0070C0"/>
              </a:buClr>
              <a:buSzPct val="91000"/>
            </a:pPr>
            <a:r>
              <a:rPr lang="th-TH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ngsanaUPC" pitchFamily="18" charset="-34"/>
                <a:cs typeface="AngsanaUPC" pitchFamily="18" charset="-34"/>
              </a:rPr>
              <a:t>5.1 ผู้มีหน้าที่เสียภาษี </a:t>
            </a:r>
          </a:p>
          <a:p>
            <a:pPr algn="thaiDist">
              <a:buClr>
                <a:srgbClr val="0070C0"/>
              </a:buClr>
              <a:buSzPct val="91000"/>
            </a:pP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	บริษัทหรือห้างหุ้นส่วนนิติบุคคลซึ่งจำหน่ายเงินกำไรออกไปจากประเทศไทย ให้เสียภาษีเงินได้โดยหักภาษีจากจำนวนเงินที่จำหน่าย</a:t>
            </a:r>
          </a:p>
          <a:p>
            <a:pPr algn="thaiDist">
              <a:buClr>
                <a:srgbClr val="0070C0"/>
              </a:buClr>
              <a:buSzPct val="91000"/>
            </a:pPr>
            <a:r>
              <a:rPr lang="th-TH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ngsanaUPC" pitchFamily="18" charset="-34"/>
                <a:cs typeface="AngsanaUPC" pitchFamily="18" charset="-34"/>
              </a:rPr>
              <a:t>5.2 อัตราภาษีและการคำนวณภาษี</a:t>
            </a:r>
          </a:p>
          <a:p>
            <a:pPr algn="thaiDist">
              <a:buClr>
                <a:srgbClr val="0070C0"/>
              </a:buClr>
              <a:buSzPct val="91000"/>
            </a:pP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	ให้เสียภาษีโดยหักจากจำนวนเงินที่จำหน่ายออกจากประเทศไทยใน</a:t>
            </a:r>
            <a:r>
              <a:rPr lang="th-TH" sz="32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อัตราร้อยละ 10</a:t>
            </a:r>
          </a:p>
          <a:p>
            <a:pPr algn="thaiDist">
              <a:buClr>
                <a:srgbClr val="0070C0"/>
              </a:buClr>
              <a:buSzPct val="91000"/>
            </a:pPr>
            <a:r>
              <a:rPr lang="th-TH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ngsanaUPC" pitchFamily="18" charset="-34"/>
                <a:cs typeface="AngsanaUPC" pitchFamily="18" charset="-34"/>
              </a:rPr>
              <a:t>5.3 การยื่นแบบแสดงรายการและชำระภาษี</a:t>
            </a:r>
          </a:p>
          <a:p>
            <a:pPr algn="thaiDist">
              <a:buClr>
                <a:srgbClr val="0070C0"/>
              </a:buClr>
              <a:buSzPct val="91000"/>
            </a:pP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	ยื่นแบบแสดงรายการนำส่งภาษี</a:t>
            </a:r>
            <a:r>
              <a:rPr lang="th-TH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itchFamily="18" charset="-34"/>
                <a:cs typeface="AngsanaUPC" pitchFamily="18" charset="-34"/>
              </a:rPr>
              <a:t>ภายใน 7 วัน นับแต่วัน</a:t>
            </a:r>
          </a:p>
          <a:p>
            <a:pPr algn="thaiDist">
              <a:buClr>
                <a:srgbClr val="0070C0"/>
              </a:buClr>
              <a:buSzPct val="91000"/>
            </a:pPr>
            <a:r>
              <a:rPr lang="th-TH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itchFamily="18" charset="-34"/>
                <a:cs typeface="AngsanaUPC" pitchFamily="18" charset="-34"/>
              </a:rPr>
              <a:t>สิ้นเดือนของเดือนที่จ่ายเงินได้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แบบแสดงรายการ คือ </a:t>
            </a:r>
            <a:r>
              <a:rPr lang="th-TH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ngsanaUPC" pitchFamily="18" charset="-34"/>
                <a:cs typeface="AngsanaUPC" pitchFamily="18" charset="-34"/>
              </a:rPr>
              <a:t>ภ.ง.ด.54 </a:t>
            </a:r>
            <a:endParaRPr lang="th-TH" sz="3200" b="1" dirty="0" smtClean="0">
              <a:latin typeface="AngsanaUPC" pitchFamily="18" charset="-34"/>
              <a:cs typeface="AngsanaUPC" pitchFamily="18" charset="-34"/>
            </a:endParaRPr>
          </a:p>
          <a:p>
            <a:pPr algn="thaiDist">
              <a:buClr>
                <a:srgbClr val="0070C0"/>
              </a:buClr>
              <a:buSzPct val="91000"/>
            </a:pPr>
            <a:endParaRPr lang="th-TH" sz="3200" b="1" dirty="0" smtClean="0">
              <a:latin typeface="AngsanaUPC" pitchFamily="18" charset="-34"/>
              <a:cs typeface="AngsanaUPC" pitchFamily="18" charset="-34"/>
            </a:endParaRPr>
          </a:p>
          <a:p>
            <a:pPr algn="thaiDist">
              <a:buClr>
                <a:srgbClr val="0070C0"/>
              </a:buClr>
              <a:buSzPct val="91000"/>
            </a:pPr>
            <a:endParaRPr lang="th-TH" sz="3200" b="1" dirty="0" smtClean="0">
              <a:latin typeface="AngsanaUPC" pitchFamily="18" charset="-34"/>
              <a:cs typeface="AngsanaUPC" pitchFamily="18" charset="-34"/>
            </a:endParaRPr>
          </a:p>
          <a:p>
            <a:pPr marL="514350" indent="-514350" algn="thaiDist">
              <a:buClr>
                <a:srgbClr val="0070C0"/>
              </a:buClr>
              <a:buSzPct val="91000"/>
            </a:pPr>
            <a:endParaRPr lang="th-TH" sz="3200" b="1" dirty="0" smtClean="0">
              <a:latin typeface="AngsanaUPC" pitchFamily="18" charset="-34"/>
              <a:cs typeface="AngsanaUPC" pitchFamily="18" charset="-34"/>
            </a:endParaRPr>
          </a:p>
          <a:p>
            <a:pPr algn="thaiDist">
              <a:buClr>
                <a:srgbClr val="0070C0"/>
              </a:buClr>
              <a:buSzPct val="91000"/>
            </a:pPr>
            <a:endParaRPr lang="th-TH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285852" y="571480"/>
            <a:ext cx="6786610" cy="85725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+mj-cs"/>
              </a:rPr>
              <a:t>6. ภาษีเงินได้นิติบุคคลหัก ณ ที่จ่าย</a:t>
            </a:r>
            <a:endParaRPr lang="th-TH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1493959"/>
            <a:ext cx="800105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>
              <a:buClr>
                <a:srgbClr val="0070C0"/>
              </a:buClr>
              <a:buSzPct val="91000"/>
            </a:pP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	การหักภาษีเงินได้นิติบุคคล ณ ที่จ่าย คือ การที่ผุ้จ่ายเงินได้หักภาษีจากเงินที่จ่ายและนำส่งรัฐบาลก่อนที่จะจ่ายเงินให้แก่บริษัท หรือ ห้างหุ้นส่วนนิติบุคคลนั้น </a:t>
            </a:r>
          </a:p>
          <a:p>
            <a:pPr algn="thaiDist">
              <a:buClr>
                <a:srgbClr val="0070C0"/>
              </a:buClr>
              <a:buSzPct val="91000"/>
            </a:pP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	</a:t>
            </a:r>
            <a:r>
              <a:rPr lang="th-TH" sz="32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ภาษีที่ถูกหักไว้ ณ ที่จ่าย ให้ถือเป็นเครดิต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(จ่ายล่วงหน้า) </a:t>
            </a:r>
          </a:p>
          <a:p>
            <a:pPr algn="thaiDist">
              <a:buClr>
                <a:srgbClr val="0070C0"/>
              </a:buClr>
              <a:buSzPct val="91000"/>
            </a:pPr>
            <a:endParaRPr lang="th-TH" sz="3200" dirty="0" smtClean="0">
              <a:latin typeface="AngsanaUPC" pitchFamily="18" charset="-34"/>
              <a:cs typeface="AngsanaUPC" pitchFamily="18" charset="-34"/>
            </a:endParaRPr>
          </a:p>
          <a:p>
            <a:pPr algn="thaiDist">
              <a:buClr>
                <a:srgbClr val="0070C0"/>
              </a:buClr>
              <a:buSzPct val="91000"/>
            </a:pP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การหักภาษีเงินได้นิติบุคคล ณ ที่จ่าย มีอยู่ 3 กรณี ดังนี้</a:t>
            </a:r>
          </a:p>
          <a:p>
            <a:pPr algn="thaiDist">
              <a:buClr>
                <a:srgbClr val="0070C0"/>
              </a:buClr>
              <a:buSzPct val="91000"/>
            </a:pP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	1. มาตรา 69 ทวิ</a:t>
            </a:r>
          </a:p>
          <a:p>
            <a:pPr algn="thaiDist">
              <a:buClr>
                <a:srgbClr val="0070C0"/>
              </a:buClr>
              <a:buSzPct val="91000"/>
            </a:pP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	2. มาตรา 69 ตรี </a:t>
            </a:r>
          </a:p>
          <a:p>
            <a:pPr algn="thaiDist">
              <a:buClr>
                <a:srgbClr val="0070C0"/>
              </a:buClr>
              <a:buSzPct val="91000"/>
            </a:pP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	3. มาตรา 3 เตรส</a:t>
            </a:r>
            <a:endParaRPr lang="th-TH" sz="3200" b="1" dirty="0" smtClean="0">
              <a:latin typeface="AngsanaUPC" pitchFamily="18" charset="-34"/>
              <a:cs typeface="AngsanaUPC" pitchFamily="18" charset="-34"/>
            </a:endParaRPr>
          </a:p>
          <a:p>
            <a:pPr algn="thaiDist">
              <a:buClr>
                <a:srgbClr val="0070C0"/>
              </a:buClr>
              <a:buSzPct val="91000"/>
            </a:pPr>
            <a:endParaRPr lang="th-TH" sz="3200" b="1" dirty="0" smtClean="0">
              <a:latin typeface="AngsanaUPC" pitchFamily="18" charset="-34"/>
              <a:cs typeface="AngsanaUPC" pitchFamily="18" charset="-34"/>
            </a:endParaRPr>
          </a:p>
          <a:p>
            <a:pPr algn="thaiDist">
              <a:buClr>
                <a:srgbClr val="0070C0"/>
              </a:buClr>
              <a:buSzPct val="91000"/>
            </a:pPr>
            <a:endParaRPr lang="th-TH" sz="3200" b="1" dirty="0" smtClean="0">
              <a:latin typeface="AngsanaUPC" pitchFamily="18" charset="-34"/>
              <a:cs typeface="AngsanaUPC" pitchFamily="18" charset="-34"/>
            </a:endParaRPr>
          </a:p>
          <a:p>
            <a:pPr marL="514350" indent="-514350" algn="thaiDist">
              <a:buClr>
                <a:srgbClr val="0070C0"/>
              </a:buClr>
              <a:buSzPct val="91000"/>
            </a:pPr>
            <a:endParaRPr lang="th-TH" sz="3200" b="1" dirty="0" smtClean="0">
              <a:latin typeface="AngsanaUPC" pitchFamily="18" charset="-34"/>
              <a:cs typeface="AngsanaUPC" pitchFamily="18" charset="-34"/>
            </a:endParaRPr>
          </a:p>
          <a:p>
            <a:pPr algn="thaiDist">
              <a:buClr>
                <a:srgbClr val="0070C0"/>
              </a:buClr>
              <a:buSzPct val="91000"/>
            </a:pPr>
            <a:endParaRPr lang="th-TH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285852" y="571480"/>
            <a:ext cx="6786610" cy="85725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+mj-cs"/>
              </a:rPr>
              <a:t>6. ภาษีเงินได้นิติบุคคลหัก ณ ที่จ่าย</a:t>
            </a:r>
            <a:endParaRPr lang="th-TH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1493959"/>
            <a:ext cx="8001056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>
              <a:buClr>
                <a:srgbClr val="0070C0"/>
              </a:buClr>
              <a:buSzPct val="91000"/>
            </a:pPr>
            <a:r>
              <a:rPr lang="th-TH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ngsanaUPC" pitchFamily="18" charset="-34"/>
                <a:cs typeface="AngsanaUPC" pitchFamily="18" charset="-34"/>
              </a:rPr>
              <a:t>6.1 มาตรา 69 ทวิ</a:t>
            </a:r>
          </a:p>
          <a:p>
            <a:pPr algn="thaiDist">
              <a:buClr>
                <a:srgbClr val="0070C0"/>
              </a:buClr>
              <a:buSzPct val="91000"/>
            </a:pP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	ส่วนราชการจ่ายเงินได้ให้แก่บริษัทหรือห้างหุ้นส่วนนิติบุคคล</a:t>
            </a:r>
          </a:p>
          <a:p>
            <a:pPr algn="thaiDist">
              <a:buClr>
                <a:srgbClr val="0070C0"/>
              </a:buClr>
              <a:buSzPct val="91000"/>
            </a:pP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	ไม่ว่าจะเป็นประเภทใด จะต้องหักภาษี ณ ที่จ่ายไว้</a:t>
            </a:r>
            <a:r>
              <a:rPr lang="th-TH" sz="32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ร้อยละ 1</a:t>
            </a:r>
          </a:p>
          <a:p>
            <a:pPr algn="thaiDist">
              <a:buClr>
                <a:srgbClr val="0070C0"/>
              </a:buClr>
              <a:buSzPct val="91000"/>
            </a:pPr>
            <a:r>
              <a:rPr lang="th-TH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ngsanaUPC" pitchFamily="18" charset="-34"/>
                <a:cs typeface="AngsanaUPC" pitchFamily="18" charset="-34"/>
              </a:rPr>
              <a:t>6.2 มาตรา 69 ตรี</a:t>
            </a:r>
          </a:p>
          <a:p>
            <a:pPr algn="thaiDist">
              <a:buClr>
                <a:srgbClr val="0070C0"/>
              </a:buClr>
              <a:buSzPct val="91000"/>
            </a:pP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	บริษัทหรือห้างหุ้นส่วนนิติบุคคลขายอสังหาริมทรัพย์ ผู้จ่ายเงินค่าซื้ออสังหาริมทรัพย์ ไม่ว่าผู้จ่ายเงินจะเป็นใคร ผู้จ่ายเงินค่าซื้ออสังหาริมทรัพย์ จะต้องหักภาษี ณ ที่จ่ายไว้</a:t>
            </a:r>
            <a:r>
              <a:rPr lang="th-TH" sz="32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ร้อยละ 1</a:t>
            </a:r>
          </a:p>
          <a:p>
            <a:pPr algn="thaiDist">
              <a:buClr>
                <a:srgbClr val="0070C0"/>
              </a:buClr>
              <a:buSzPct val="91000"/>
            </a:pPr>
            <a:r>
              <a:rPr lang="th-TH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ngsanaUPC" pitchFamily="18" charset="-34"/>
                <a:cs typeface="AngsanaUPC" pitchFamily="18" charset="-34"/>
              </a:rPr>
              <a:t>6.3 มาตรา 3 เตรส</a:t>
            </a:r>
          </a:p>
          <a:p>
            <a:pPr algn="thaiDist">
              <a:buClr>
                <a:srgbClr val="0070C0"/>
              </a:buClr>
              <a:buSzPct val="91000"/>
            </a:pP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	</a:t>
            </a:r>
            <a:r>
              <a:rPr lang="th-TH" sz="3200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ดูเรื่องภาษีเงินได้บุคคลธรรมดา หัก ณ ที่จ่าย</a:t>
            </a:r>
            <a:endParaRPr lang="th-TH" sz="3200" b="1" dirty="0" smtClean="0">
              <a:solidFill>
                <a:srgbClr val="FF0000"/>
              </a:solidFill>
              <a:latin typeface="AngsanaUPC" pitchFamily="18" charset="-34"/>
              <a:cs typeface="AngsanaUPC" pitchFamily="18" charset="-34"/>
            </a:endParaRPr>
          </a:p>
          <a:p>
            <a:pPr algn="thaiDist">
              <a:buClr>
                <a:srgbClr val="0070C0"/>
              </a:buClr>
              <a:buSzPct val="91000"/>
            </a:pPr>
            <a:endParaRPr lang="th-TH" sz="3200" b="1" dirty="0" smtClean="0">
              <a:latin typeface="AngsanaUPC" pitchFamily="18" charset="-34"/>
              <a:cs typeface="AngsanaUPC" pitchFamily="18" charset="-34"/>
            </a:endParaRPr>
          </a:p>
          <a:p>
            <a:pPr algn="thaiDist">
              <a:buClr>
                <a:srgbClr val="0070C0"/>
              </a:buClr>
              <a:buSzPct val="91000"/>
            </a:pPr>
            <a:endParaRPr lang="th-TH" sz="3200" b="1" dirty="0" smtClean="0">
              <a:latin typeface="AngsanaUPC" pitchFamily="18" charset="-34"/>
              <a:cs typeface="AngsanaUPC" pitchFamily="18" charset="-34"/>
            </a:endParaRPr>
          </a:p>
          <a:p>
            <a:pPr marL="514350" indent="-514350" algn="thaiDist">
              <a:buClr>
                <a:srgbClr val="0070C0"/>
              </a:buClr>
              <a:buSzPct val="91000"/>
            </a:pPr>
            <a:endParaRPr lang="th-TH" sz="3200" b="1" dirty="0" smtClean="0">
              <a:latin typeface="AngsanaUPC" pitchFamily="18" charset="-34"/>
              <a:cs typeface="AngsanaUPC" pitchFamily="18" charset="-34"/>
            </a:endParaRPr>
          </a:p>
          <a:p>
            <a:pPr algn="thaiDist">
              <a:buClr>
                <a:srgbClr val="0070C0"/>
              </a:buClr>
              <a:buSzPct val="91000"/>
            </a:pPr>
            <a:endParaRPr lang="th-TH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1493959"/>
            <a:ext cx="800105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70C0"/>
              </a:buClr>
              <a:buSzPct val="91000"/>
            </a:pPr>
            <a:r>
              <a:rPr lang="th-TH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ngsanaUPC" pitchFamily="18" charset="-34"/>
                <a:cs typeface="AngsanaUPC" pitchFamily="18" charset="-34"/>
              </a:rPr>
              <a:t>1.1 ผู้มีหน้าที่เสียภาษีเงินได้นิติบุคคล </a:t>
            </a:r>
          </a:p>
          <a:p>
            <a:pPr>
              <a:buClr>
                <a:srgbClr val="0070C0"/>
              </a:buClr>
              <a:buSzPct val="91000"/>
              <a:buFont typeface="Wingdings" pitchFamily="2" charset="2"/>
              <a:buChar char="Ø"/>
            </a:pP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บริษัท หรือ ห้างหุ้นส่วนนิติบุคคล </a:t>
            </a:r>
            <a:r>
              <a:rPr lang="th-TH" sz="32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ที่ตั้งขึ้นตามกฎหมายไทย</a:t>
            </a:r>
          </a:p>
          <a:p>
            <a:pPr>
              <a:buClr>
                <a:srgbClr val="0070C0"/>
              </a:buClr>
              <a:buSzPct val="91000"/>
            </a:pPr>
            <a:r>
              <a:rPr lang="th-TH" sz="3200" b="1" dirty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	</a:t>
            </a:r>
            <a:r>
              <a:rPr lang="th-TH" sz="32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- บริษัทจำกัด / บริษัทมหาชนจำกัด</a:t>
            </a:r>
          </a:p>
          <a:p>
            <a:pPr>
              <a:buClr>
                <a:srgbClr val="0070C0"/>
              </a:buClr>
              <a:buSzPct val="91000"/>
            </a:pPr>
            <a:r>
              <a:rPr lang="th-TH" sz="3200" b="1" dirty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	</a:t>
            </a:r>
            <a:r>
              <a:rPr lang="th-TH" sz="32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- ห้างหุ้นส่วนจำกัด</a:t>
            </a:r>
          </a:p>
          <a:p>
            <a:pPr>
              <a:buClr>
                <a:srgbClr val="0070C0"/>
              </a:buClr>
              <a:buSzPct val="91000"/>
            </a:pPr>
            <a:r>
              <a:rPr lang="th-TH" sz="3200" b="1" dirty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	</a:t>
            </a:r>
            <a:r>
              <a:rPr lang="th-TH" sz="32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- ห้างหุ้นส่วนสามัญจดทะเบียน</a:t>
            </a:r>
          </a:p>
          <a:p>
            <a:pPr>
              <a:buClr>
                <a:srgbClr val="0070C0"/>
              </a:buClr>
              <a:buSzPct val="91000"/>
              <a:buFont typeface="Wingdings" pitchFamily="2" charset="2"/>
              <a:buChar char="Ø"/>
            </a:pPr>
            <a:r>
              <a:rPr lang="th-TH" sz="3200" b="1" dirty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บริษัท หรือ ห้างหุ้นส่วนนิติบุคคล </a:t>
            </a:r>
            <a:r>
              <a:rPr lang="th-TH" sz="32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ที่ตั้งขึ้นตามกฎหมายต่างประเทศ</a:t>
            </a:r>
          </a:p>
          <a:p>
            <a:pPr>
              <a:buClr>
                <a:srgbClr val="0070C0"/>
              </a:buClr>
              <a:buSzPct val="91000"/>
              <a:buFont typeface="Wingdings" pitchFamily="2" charset="2"/>
              <a:buChar char="Ø"/>
            </a:pP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 กิจการซึ่งดำเนินการ</a:t>
            </a:r>
            <a:r>
              <a:rPr lang="th-TH" sz="32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ทางการค้าหรือหากำไร</a:t>
            </a:r>
          </a:p>
          <a:p>
            <a:pPr>
              <a:buClr>
                <a:srgbClr val="0070C0"/>
              </a:buClr>
              <a:buSzPct val="91000"/>
              <a:buFont typeface="Wingdings" pitchFamily="2" charset="2"/>
              <a:buChar char="Ø"/>
            </a:pPr>
            <a:r>
              <a:rPr lang="th-TH" sz="3200" b="1" dirty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กิจการร่วมค้า </a:t>
            </a:r>
          </a:p>
          <a:p>
            <a:pPr>
              <a:buClr>
                <a:srgbClr val="0070C0"/>
              </a:buClr>
              <a:buSzPct val="91000"/>
              <a:buFont typeface="Wingdings" pitchFamily="2" charset="2"/>
              <a:buChar char="Ø"/>
            </a:pPr>
            <a:r>
              <a:rPr lang="th-TH" sz="3200" b="1" dirty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มูลนิธิหรือสมาคม ที่ประกอบกิจการซึ่งมีรายได้</a:t>
            </a:r>
          </a:p>
          <a:p>
            <a:pPr>
              <a:buClr>
                <a:srgbClr val="0070C0"/>
              </a:buClr>
              <a:buSzPct val="91000"/>
              <a:buFont typeface="Wingdings" pitchFamily="2" charset="2"/>
              <a:buChar char="Ø"/>
            </a:pPr>
            <a:r>
              <a:rPr lang="th-TH" sz="3200" b="1" dirty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นิติบุคคลอื่น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285852" y="571480"/>
            <a:ext cx="6643734" cy="85725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+mj-cs"/>
              </a:rPr>
              <a:t>1. ผู้มีหน้าที่เสียภาษี และหลักการคำนวณภาษี</a:t>
            </a:r>
            <a:endParaRPr lang="th-TH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1493959"/>
            <a:ext cx="800105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70C0"/>
              </a:buClr>
              <a:buSzPct val="91000"/>
            </a:pPr>
            <a:r>
              <a:rPr lang="th-TH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ngsanaUPC" pitchFamily="18" charset="-34"/>
                <a:cs typeface="AngsanaUPC" pitchFamily="18" charset="-34"/>
              </a:rPr>
              <a:t>1.2 นิติบุคคลที่ได้รับการยกเว้นภาษีเงินได้นิติบุคคล </a:t>
            </a:r>
          </a:p>
          <a:p>
            <a:pPr>
              <a:buClr>
                <a:srgbClr val="0070C0"/>
              </a:buClr>
              <a:buSzPct val="91000"/>
              <a:buFont typeface="Wingdings" pitchFamily="2" charset="2"/>
              <a:buChar char="Ø"/>
            </a:pP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 องค์กรของรัฐบาล / วัด / หอการค้าจังหวัด / พรรคการเมือง / สำนักงานทรัพย์สินส่วนพระมหากษัตริย์ / สหกรณ์ / สหภาพแรงงาน / มหาวิทยาลัยเอกสาร / โรงเรียนเอกชนในระบบ</a:t>
            </a:r>
          </a:p>
          <a:p>
            <a:pPr>
              <a:buClr>
                <a:srgbClr val="0070C0"/>
              </a:buClr>
              <a:buSzPct val="91000"/>
              <a:buFont typeface="Wingdings" pitchFamily="2" charset="2"/>
              <a:buChar char="Ø"/>
            </a:pP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 มูลนิธิหรือสมาคม</a:t>
            </a:r>
          </a:p>
          <a:p>
            <a:pPr>
              <a:buClr>
                <a:srgbClr val="0070C0"/>
              </a:buClr>
              <a:buSzPct val="91000"/>
              <a:buFont typeface="Wingdings" pitchFamily="2" charset="2"/>
              <a:buChar char="Ø"/>
            </a:pPr>
            <a:r>
              <a:rPr lang="th-TH" sz="3200" b="1" dirty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นิติบุคคลที่ได้รับการยกเว้น เช่น กฎหมายความร่วมมือระหว่างรัฐบาลไทยกับรัฐบาลต่างประเทศ / ได้รับการส่งเสริมการลงทุน / มีอนุสัญญาภาษีกับประเทศไทย ฯลฯ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285852" y="571480"/>
            <a:ext cx="6643734" cy="85725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+mj-cs"/>
              </a:rPr>
              <a:t>1. ผู้มีหน้าที่เสียภาษี และหลักการคำนวณภาษี</a:t>
            </a:r>
            <a:endParaRPr lang="th-TH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714480" y="2857496"/>
            <a:ext cx="5572164" cy="64294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ngsanaUPC" pitchFamily="18" charset="-34"/>
                <a:cs typeface="AngsanaUPC" pitchFamily="18" charset="-34"/>
              </a:rPr>
              <a:t>(1) กำไรสุทธิ</a:t>
            </a:r>
            <a:endParaRPr lang="th-TH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714480" y="3643314"/>
            <a:ext cx="5572164" cy="64294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ngsanaUPC" pitchFamily="18" charset="-34"/>
                <a:cs typeface="AngsanaUPC" pitchFamily="18" charset="-34"/>
              </a:rPr>
              <a:t>(2) รายได้ก่อนหักรายจ่าย</a:t>
            </a:r>
            <a:endParaRPr lang="th-TH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714480" y="4429132"/>
            <a:ext cx="5572164" cy="64294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ngsanaUPC" pitchFamily="18" charset="-34"/>
                <a:cs typeface="AngsanaUPC" pitchFamily="18" charset="-34"/>
              </a:rPr>
              <a:t>(3) เงินได้ที่จ่ายจากหรือในประเทศ</a:t>
            </a:r>
            <a:endParaRPr lang="th-TH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714480" y="5214950"/>
            <a:ext cx="5572164" cy="64294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ngsanaUPC" pitchFamily="18" charset="-34"/>
                <a:cs typeface="AngsanaUPC" pitchFamily="18" charset="-34"/>
              </a:rPr>
              <a:t>(4) การจำหน่ายกำไรออกไปนอกประเทศ</a:t>
            </a:r>
            <a:endParaRPr lang="th-TH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285852" y="571480"/>
            <a:ext cx="6643734" cy="85725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+mj-cs"/>
              </a:rPr>
              <a:t>1. ผู้มีหน้าที่เสียภาษี และหลักการคำนวณภาษี</a:t>
            </a:r>
            <a:endParaRPr lang="th-TH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+mj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2910" y="1493959"/>
            <a:ext cx="8143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70C0"/>
              </a:buClr>
              <a:buSzPct val="91000"/>
            </a:pPr>
            <a:r>
              <a:rPr lang="th-TH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ngsanaUPC" pitchFamily="18" charset="-34"/>
                <a:cs typeface="AngsanaUPC" pitchFamily="18" charset="-34"/>
              </a:rPr>
              <a:t>1.3 ฐานภาษี</a:t>
            </a:r>
          </a:p>
          <a:p>
            <a:pPr>
              <a:buClr>
                <a:srgbClr val="0070C0"/>
              </a:buClr>
              <a:buSzPct val="91000"/>
            </a:pPr>
            <a:r>
              <a:rPr lang="th-TH" sz="3600" b="1" dirty="0" smtClean="0">
                <a:latin typeface="AngsanaUPC" pitchFamily="18" charset="-34"/>
                <a:cs typeface="AngsanaUPC" pitchFamily="18" charset="-34"/>
              </a:rPr>
              <a:t>ตามประมวลรัษฎากรให้คำนวณภาษีเงินได้จากฐานที่ต่างกัน ดังนี้</a:t>
            </a:r>
            <a:endParaRPr lang="th-TH" sz="3600" b="1" u="sng" dirty="0" smtClean="0">
              <a:solidFill>
                <a:srgbClr val="0070C0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71604" y="2928934"/>
            <a:ext cx="721520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70C0"/>
              </a:buClr>
              <a:buSzPct val="91000"/>
              <a:buFont typeface="Wingdings" pitchFamily="2" charset="2"/>
              <a:buChar char="Ø"/>
            </a:pPr>
            <a:r>
              <a:rPr lang="th-TH" sz="3600" b="1" dirty="0" smtClean="0">
                <a:latin typeface="AngsanaUPC" pitchFamily="18" charset="-34"/>
                <a:cs typeface="AngsanaUPC" pitchFamily="18" charset="-34"/>
              </a:rPr>
              <a:t> เริ่มตั้งใหม่</a:t>
            </a:r>
          </a:p>
          <a:p>
            <a:pPr>
              <a:buClr>
                <a:srgbClr val="0070C0"/>
              </a:buClr>
              <a:buSzPct val="91000"/>
              <a:buFont typeface="Wingdings" pitchFamily="2" charset="2"/>
              <a:buChar char="Ø"/>
            </a:pPr>
            <a:r>
              <a:rPr lang="th-TH" sz="3600" b="1" dirty="0" smtClean="0">
                <a:latin typeface="AngsanaUPC" pitchFamily="18" charset="-34"/>
                <a:cs typeface="AngsanaUPC" pitchFamily="18" charset="-34"/>
              </a:rPr>
              <a:t> ยื่นคำร้องขอเปลี่ยนรอบระยะเวลาบัญชี</a:t>
            </a:r>
          </a:p>
          <a:p>
            <a:pPr>
              <a:buClr>
                <a:srgbClr val="0070C0"/>
              </a:buClr>
              <a:buSzPct val="91000"/>
              <a:buFont typeface="Wingdings" pitchFamily="2" charset="2"/>
              <a:buChar char="Ø"/>
            </a:pPr>
            <a:r>
              <a:rPr lang="th-TH" sz="3600" b="1" dirty="0" smtClean="0">
                <a:latin typeface="AngsanaUPC" pitchFamily="18" charset="-34"/>
                <a:cs typeface="AngsanaUPC" pitchFamily="18" charset="-34"/>
              </a:rPr>
              <a:t> เลิกกิจการ</a:t>
            </a:r>
          </a:p>
          <a:p>
            <a:pPr>
              <a:buClr>
                <a:srgbClr val="0070C0"/>
              </a:buClr>
              <a:buSzPct val="91000"/>
              <a:buFont typeface="Wingdings" pitchFamily="2" charset="2"/>
              <a:buChar char="Ø"/>
            </a:pPr>
            <a:r>
              <a:rPr lang="th-TH" sz="3600" b="1" dirty="0" smtClean="0">
                <a:latin typeface="AngsanaUPC" pitchFamily="18" charset="-34"/>
                <a:cs typeface="AngsanaUPC" pitchFamily="18" charset="-34"/>
              </a:rPr>
              <a:t> ควบรวมกิจการ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285852" y="571480"/>
            <a:ext cx="6643734" cy="85725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+mj-cs"/>
              </a:rPr>
              <a:t>1. ผู้มีหน้าที่เสียภาษี และหลักการคำนวณภาษี</a:t>
            </a:r>
            <a:endParaRPr lang="th-TH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2910" y="1493959"/>
            <a:ext cx="8143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70C0"/>
              </a:buClr>
              <a:buSzPct val="91000"/>
            </a:pPr>
            <a:r>
              <a:rPr lang="th-TH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ngsanaUPC" pitchFamily="18" charset="-34"/>
                <a:cs typeface="AngsanaUPC" pitchFamily="18" charset="-34"/>
              </a:rPr>
              <a:t>1.4 รอบระยะเวลาบัญชี</a:t>
            </a:r>
          </a:p>
          <a:p>
            <a:pPr>
              <a:buClr>
                <a:srgbClr val="0070C0"/>
              </a:buClr>
              <a:buSzPct val="91000"/>
            </a:pPr>
            <a:r>
              <a:rPr lang="th-TH" sz="3600" b="1" dirty="0" smtClean="0">
                <a:latin typeface="AngsanaUPC" pitchFamily="18" charset="-34"/>
                <a:cs typeface="AngsanaUPC" pitchFamily="18" charset="-34"/>
              </a:rPr>
              <a:t>รอบระยะเวลาบัญชีปกติกำหนดให้มี 12 เดือน </a:t>
            </a:r>
            <a:r>
              <a:rPr lang="th-TH" sz="3600" b="1" u="sng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เว้นแต่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285852" y="571480"/>
            <a:ext cx="6643734" cy="85725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+mj-cs"/>
              </a:rPr>
              <a:t>2.การเสียภาษีเงินได้จากกำไรสุทธิ</a:t>
            </a:r>
            <a:endParaRPr lang="th-TH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2910" y="1493959"/>
            <a:ext cx="8001056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70C0"/>
              </a:buClr>
              <a:buSzPct val="91000"/>
            </a:pPr>
            <a:r>
              <a:rPr lang="th-TH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ngsanaUPC" pitchFamily="18" charset="-34"/>
                <a:cs typeface="AngsanaUPC" pitchFamily="18" charset="-34"/>
              </a:rPr>
              <a:t>2.1 ผู้มีหน้าที่เสียภาษีเงินได้นิติบุคคล </a:t>
            </a:r>
          </a:p>
          <a:p>
            <a:pPr>
              <a:buClr>
                <a:srgbClr val="0070C0"/>
              </a:buClr>
              <a:buSzPct val="91000"/>
              <a:buFont typeface="Wingdings" pitchFamily="2" charset="2"/>
              <a:buChar char="Ø"/>
            </a:pP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บริษัท หรือ ห้างหุ้นส่วนนิติบุคคล </a:t>
            </a:r>
            <a:r>
              <a:rPr lang="th-TH" sz="32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ที่ตั้งขึ้นตามกฎหมายไทย</a:t>
            </a:r>
          </a:p>
          <a:p>
            <a:pPr>
              <a:buClr>
                <a:srgbClr val="0070C0"/>
              </a:buClr>
              <a:buSzPct val="91000"/>
            </a:pPr>
            <a:r>
              <a:rPr lang="th-TH" sz="3200" b="1" dirty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	</a:t>
            </a:r>
            <a:r>
              <a:rPr lang="th-TH" sz="32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- บริษัทจำกัด / บริษัทมหาชนจำกัด</a:t>
            </a:r>
          </a:p>
          <a:p>
            <a:pPr>
              <a:buClr>
                <a:srgbClr val="0070C0"/>
              </a:buClr>
              <a:buSzPct val="91000"/>
            </a:pPr>
            <a:r>
              <a:rPr lang="th-TH" sz="3200" b="1" dirty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	</a:t>
            </a:r>
            <a:r>
              <a:rPr lang="th-TH" sz="32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- ห้างหุ้นส่วนจำกัด</a:t>
            </a:r>
          </a:p>
          <a:p>
            <a:pPr>
              <a:buClr>
                <a:srgbClr val="0070C0"/>
              </a:buClr>
              <a:buSzPct val="91000"/>
            </a:pPr>
            <a:r>
              <a:rPr lang="th-TH" sz="3200" b="1" dirty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	</a:t>
            </a:r>
            <a:r>
              <a:rPr lang="th-TH" sz="32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- ห้างหุ้นส่วนสามัญจดทะเบียน</a:t>
            </a:r>
          </a:p>
          <a:p>
            <a:pPr>
              <a:buClr>
                <a:srgbClr val="0070C0"/>
              </a:buClr>
              <a:buSzPct val="91000"/>
              <a:buFont typeface="Wingdings" pitchFamily="2" charset="2"/>
              <a:buChar char="Ø"/>
            </a:pPr>
            <a:r>
              <a:rPr lang="th-TH" sz="3200" b="1" dirty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บริษัท หรือ ห้างหุ้นส่วนนิติบุคคล </a:t>
            </a:r>
            <a:r>
              <a:rPr lang="th-TH" sz="32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ที่ตั้งขึ้นตามกฎหมายต่างประเทศ</a:t>
            </a:r>
          </a:p>
          <a:p>
            <a:pPr>
              <a:buClr>
                <a:srgbClr val="0070C0"/>
              </a:buClr>
              <a:buSzPct val="91000"/>
              <a:buFont typeface="Wingdings" pitchFamily="2" charset="2"/>
              <a:buChar char="Ø"/>
            </a:pP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 กิจการซึ่งดำเนินการ</a:t>
            </a:r>
            <a:r>
              <a:rPr lang="th-TH" sz="32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ทางการค้าหรือหากำไร</a:t>
            </a:r>
          </a:p>
          <a:p>
            <a:pPr>
              <a:buClr>
                <a:srgbClr val="0070C0"/>
              </a:buClr>
              <a:buSzPct val="91000"/>
              <a:buFont typeface="Wingdings" pitchFamily="2" charset="2"/>
              <a:buChar char="Ø"/>
            </a:pPr>
            <a:r>
              <a:rPr lang="th-TH" sz="3200" b="1" dirty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กิจการร่วมค้า </a:t>
            </a:r>
          </a:p>
          <a:p>
            <a:pPr>
              <a:buClr>
                <a:srgbClr val="0070C0"/>
              </a:buClr>
              <a:buSzPct val="91000"/>
            </a:pPr>
            <a:endParaRPr lang="th-TH" sz="3200" b="1" dirty="0" smtClean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285852" y="571480"/>
            <a:ext cx="6643734" cy="85725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+mj-cs"/>
              </a:rPr>
              <a:t>2.การเสียภาษีเงินได้จากกำไรสุทธิ</a:t>
            </a:r>
            <a:endParaRPr lang="th-TH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2910" y="1493959"/>
            <a:ext cx="8001056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>
              <a:buClr>
                <a:srgbClr val="0070C0"/>
              </a:buClr>
              <a:buSzPct val="91000"/>
            </a:pPr>
            <a:r>
              <a:rPr lang="th-TH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ngsanaUPC" pitchFamily="18" charset="-34"/>
                <a:cs typeface="AngsanaUPC" pitchFamily="18" charset="-34"/>
              </a:rPr>
              <a:t>2.2 การคำนวณกำไรสุทธิเพื่อเสียภาษีเงินได้นิติบุคคล</a:t>
            </a:r>
          </a:p>
          <a:p>
            <a:pPr algn="thaiDist">
              <a:buClr>
                <a:srgbClr val="0070C0"/>
              </a:buClr>
              <a:buSzPct val="91000"/>
            </a:pPr>
            <a:endParaRPr lang="th-TH" sz="3200" b="1" dirty="0" smtClean="0">
              <a:latin typeface="AngsanaUPC" pitchFamily="18" charset="-34"/>
              <a:cs typeface="AngsanaUPC" pitchFamily="18" charset="-34"/>
            </a:endParaRPr>
          </a:p>
          <a:p>
            <a:pPr algn="thaiDist">
              <a:buClr>
                <a:srgbClr val="0070C0"/>
              </a:buClr>
              <a:buSzPct val="91000"/>
            </a:pP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	ตามประมวลรัษฎากรกำหนดให้ บริษัทหรือห้างหุ้นส่วนนิติบุคคลเสียภาษีเงินได้นิติบุคคลจากกำไรสุทธิ</a:t>
            </a:r>
          </a:p>
          <a:p>
            <a:pPr algn="thaiDist">
              <a:buClr>
                <a:srgbClr val="0070C0"/>
              </a:buClr>
              <a:buSzPct val="91000"/>
            </a:pPr>
            <a:endParaRPr lang="th-TH" sz="3200" b="1" dirty="0" smtClean="0">
              <a:latin typeface="AngsanaUPC" pitchFamily="18" charset="-34"/>
              <a:cs typeface="AngsanaUPC" pitchFamily="18" charset="-34"/>
            </a:endParaRPr>
          </a:p>
          <a:p>
            <a:pPr algn="thaiDist">
              <a:buClr>
                <a:srgbClr val="0070C0"/>
              </a:buClr>
              <a:buSzPct val="91000"/>
            </a:pP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	การคำนวณกำไรสุทธิต้องใช้   </a:t>
            </a:r>
            <a:r>
              <a:rPr lang="th-TH" sz="3200" b="1" u="sng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เกณฑ์สิทธิ์  </a:t>
            </a:r>
            <a:r>
              <a:rPr lang="th-TH" sz="32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หมายถึง </a:t>
            </a:r>
          </a:p>
          <a:p>
            <a:pPr algn="thaiDist">
              <a:buClr>
                <a:srgbClr val="0070C0"/>
              </a:buClr>
              <a:buSzPct val="91000"/>
            </a:pP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ให้นำ  </a:t>
            </a:r>
            <a:r>
              <a:rPr lang="th-TH" sz="32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รายได้และรายจ่าย  </a:t>
            </a: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ที่เกิดขึ้นในรอบระยะเวลาบัญชีแม้</a:t>
            </a:r>
          </a:p>
          <a:p>
            <a:pPr algn="thaiDist">
              <a:buClr>
                <a:srgbClr val="0070C0"/>
              </a:buClr>
              <a:buSzPct val="91000"/>
            </a:pP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จะยังไม่ได้รับเงินหรือจ่ายเงินในรอบบัญชีนั้น มาคำนวณเป็น</a:t>
            </a:r>
          </a:p>
          <a:p>
            <a:pPr algn="thaiDist">
              <a:buClr>
                <a:srgbClr val="0070C0"/>
              </a:buClr>
              <a:buSzPct val="91000"/>
            </a:pP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รายได้และรายจ่ายในรอบบัญชี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285852" y="571480"/>
            <a:ext cx="6643734" cy="85725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+mj-cs"/>
              </a:rPr>
              <a:t>2.การเสียภาษีเงินได้จากกำไรสุทธิ</a:t>
            </a:r>
            <a:endParaRPr lang="th-TH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2910" y="1493959"/>
            <a:ext cx="8001056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>
              <a:buClr>
                <a:srgbClr val="0070C0"/>
              </a:buClr>
              <a:buSzPct val="91000"/>
            </a:pPr>
            <a:r>
              <a:rPr lang="th-TH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ngsanaUPC" pitchFamily="18" charset="-34"/>
                <a:cs typeface="AngsanaUPC" pitchFamily="18" charset="-34"/>
              </a:rPr>
              <a:t>2.2 การคำนวณกำไรสุทธิเพื่อเสียภาษีเงินได้นิติบุคคล (ต่อ)</a:t>
            </a:r>
          </a:p>
          <a:p>
            <a:pPr algn="thaiDist">
              <a:buClr>
                <a:srgbClr val="0070C0"/>
              </a:buClr>
              <a:buSzPct val="91000"/>
            </a:pPr>
            <a:r>
              <a:rPr lang="th-TH" sz="3200" b="1" u="sng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ข้อสังเกต</a:t>
            </a:r>
          </a:p>
          <a:p>
            <a:pPr algn="thaiDist">
              <a:buClr>
                <a:srgbClr val="0070C0"/>
              </a:buClr>
              <a:buSzPct val="91000"/>
            </a:pP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	การที่ประมวลรัษฎากรบัญญัติให้บริษัทคำนวณรายได้ ตาม</a:t>
            </a:r>
            <a:r>
              <a:rPr lang="th-TH" sz="32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เกณฑ์สิทธิ์</a:t>
            </a: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นั้น เป็นภาระแก่บริษัทมาก เนื่องจากบางกรณียังไม่ได้รับรายได้ แต่ต้องนำภาษีมาชำระ เพื่อบรรเทาภาระภาษีดังกล่าวกรมสรรพากรจึงได้ออกคำสั่งที่ ทป.1/2528 (แก้ไขโดย ทป.155/2549) กำหนดแนวทางปฏิบัติให้ใช้หลักเกณฑ์อื่นในการคำนวณกำไรสุทธิ</a:t>
            </a:r>
          </a:p>
          <a:p>
            <a:pPr algn="thaiDist">
              <a:buClr>
                <a:srgbClr val="0070C0"/>
              </a:buClr>
              <a:buSzPct val="91000"/>
            </a:pP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เพื่อเสียภาษีเงินได้นิติบุคคลได้</a:t>
            </a:r>
          </a:p>
          <a:p>
            <a:pPr algn="thaiDist">
              <a:buClr>
                <a:srgbClr val="0070C0"/>
              </a:buClr>
              <a:buSzPct val="91000"/>
            </a:pPr>
            <a:endParaRPr lang="th-TH" sz="3200" b="1" dirty="0" smtClean="0">
              <a:latin typeface="AngsanaUPC" pitchFamily="18" charset="-34"/>
              <a:cs typeface="AngsanaUPC" pitchFamily="18" charset="-34"/>
            </a:endParaRPr>
          </a:p>
          <a:p>
            <a:pPr algn="thaiDist">
              <a:buClr>
                <a:srgbClr val="0070C0"/>
              </a:buClr>
              <a:buSzPct val="91000"/>
            </a:pP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     </a:t>
            </a:r>
            <a:r>
              <a:rPr lang="th-TH" sz="32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*ดูรายละเอียดของกิจการต่างๆ หน้า 153-156 (ข้อ 1 – ข้อ 11)*</a:t>
            </a:r>
          </a:p>
          <a:p>
            <a:pPr algn="thaiDist">
              <a:buClr>
                <a:srgbClr val="0070C0"/>
              </a:buClr>
              <a:buSzPct val="91000"/>
            </a:pPr>
            <a:endParaRPr lang="th-TH" sz="3200" b="1" dirty="0" smtClean="0">
              <a:latin typeface="AngsanaUPC" pitchFamily="18" charset="-34"/>
              <a:cs typeface="AngsanaUPC" pitchFamily="18" charset="-34"/>
            </a:endParaRPr>
          </a:p>
          <a:p>
            <a:pPr algn="thaiDist">
              <a:buClr>
                <a:srgbClr val="0070C0"/>
              </a:buClr>
              <a:buSzPct val="91000"/>
            </a:pPr>
            <a:endParaRPr lang="th-TH" sz="3200" b="1" dirty="0" smtClean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pu_template_49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Presentation11</Template>
  <TotalTime>784</TotalTime>
  <Words>1505</Words>
  <Application>Microsoft Office PowerPoint</Application>
  <PresentationFormat>On-screen Show (4:3)</PresentationFormat>
  <Paragraphs>270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dpu_template_494</vt:lpstr>
      <vt:lpstr>ภาษีเงินได้นิติบุคคล</vt:lpstr>
      <vt:lpstr>ภาษีเงินได้นิติบุคคล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ภาษีเงินได้นิติบุคคล</dc:title>
  <dc:creator>RUTJIRAT</dc:creator>
  <cp:lastModifiedBy>Rujirat</cp:lastModifiedBy>
  <cp:revision>75</cp:revision>
  <dcterms:created xsi:type="dcterms:W3CDTF">2012-10-15T12:09:53Z</dcterms:created>
  <dcterms:modified xsi:type="dcterms:W3CDTF">2012-10-21T09:51:51Z</dcterms:modified>
</cp:coreProperties>
</file>